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8">
  <p:sldMasterIdLst>
    <p:sldMasterId id="2147483648" r:id="rId1"/>
  </p:sldMasterIdLst>
  <p:notesMasterIdLst>
    <p:notesMasterId r:id="rId167"/>
  </p:notesMasterIdLst>
  <p:sldIdLst>
    <p:sldId id="449" r:id="rId2"/>
    <p:sldId id="368" r:id="rId3"/>
    <p:sldId id="400" r:id="rId4"/>
    <p:sldId id="450" r:id="rId5"/>
    <p:sldId id="451" r:id="rId6"/>
    <p:sldId id="452" r:id="rId7"/>
    <p:sldId id="453" r:id="rId8"/>
    <p:sldId id="454" r:id="rId9"/>
    <p:sldId id="455" r:id="rId10"/>
    <p:sldId id="456" r:id="rId11"/>
    <p:sldId id="457" r:id="rId12"/>
    <p:sldId id="458" r:id="rId13"/>
    <p:sldId id="459" r:id="rId14"/>
    <p:sldId id="460" r:id="rId15"/>
    <p:sldId id="461" r:id="rId16"/>
    <p:sldId id="462" r:id="rId17"/>
    <p:sldId id="463" r:id="rId18"/>
    <p:sldId id="464" r:id="rId19"/>
    <p:sldId id="465" r:id="rId20"/>
    <p:sldId id="466" r:id="rId21"/>
    <p:sldId id="467" r:id="rId22"/>
    <p:sldId id="468" r:id="rId23"/>
    <p:sldId id="469" r:id="rId24"/>
    <p:sldId id="470" r:id="rId25"/>
    <p:sldId id="471" r:id="rId26"/>
    <p:sldId id="472" r:id="rId27"/>
    <p:sldId id="473" r:id="rId28"/>
    <p:sldId id="474" r:id="rId29"/>
    <p:sldId id="475" r:id="rId30"/>
    <p:sldId id="476" r:id="rId31"/>
    <p:sldId id="477" r:id="rId32"/>
    <p:sldId id="478" r:id="rId33"/>
    <p:sldId id="479" r:id="rId34"/>
    <p:sldId id="480" r:id="rId35"/>
    <p:sldId id="481" r:id="rId36"/>
    <p:sldId id="482" r:id="rId37"/>
    <p:sldId id="483" r:id="rId38"/>
    <p:sldId id="484" r:id="rId39"/>
    <p:sldId id="485" r:id="rId40"/>
    <p:sldId id="486" r:id="rId41"/>
    <p:sldId id="487" r:id="rId42"/>
    <p:sldId id="488" r:id="rId43"/>
    <p:sldId id="489" r:id="rId44"/>
    <p:sldId id="490" r:id="rId45"/>
    <p:sldId id="491" r:id="rId46"/>
    <p:sldId id="492" r:id="rId47"/>
    <p:sldId id="493" r:id="rId48"/>
    <p:sldId id="494" r:id="rId49"/>
    <p:sldId id="495" r:id="rId50"/>
    <p:sldId id="496" r:id="rId51"/>
    <p:sldId id="497" r:id="rId52"/>
    <p:sldId id="498" r:id="rId53"/>
    <p:sldId id="499" r:id="rId54"/>
    <p:sldId id="500" r:id="rId55"/>
    <p:sldId id="501" r:id="rId56"/>
    <p:sldId id="502" r:id="rId57"/>
    <p:sldId id="512" r:id="rId58"/>
    <p:sldId id="513" r:id="rId59"/>
    <p:sldId id="505" r:id="rId60"/>
    <p:sldId id="514" r:id="rId61"/>
    <p:sldId id="515" r:id="rId62"/>
    <p:sldId id="516" r:id="rId63"/>
    <p:sldId id="509" r:id="rId64"/>
    <p:sldId id="510" r:id="rId65"/>
    <p:sldId id="511" r:id="rId66"/>
    <p:sldId id="517" r:id="rId67"/>
    <p:sldId id="518" r:id="rId68"/>
    <p:sldId id="519" r:id="rId69"/>
    <p:sldId id="520" r:id="rId70"/>
    <p:sldId id="521" r:id="rId71"/>
    <p:sldId id="522" r:id="rId72"/>
    <p:sldId id="523" r:id="rId73"/>
    <p:sldId id="524" r:id="rId74"/>
    <p:sldId id="525" r:id="rId75"/>
    <p:sldId id="526" r:id="rId76"/>
    <p:sldId id="527" r:id="rId77"/>
    <p:sldId id="528" r:id="rId78"/>
    <p:sldId id="529" r:id="rId79"/>
    <p:sldId id="530" r:id="rId80"/>
    <p:sldId id="531" r:id="rId81"/>
    <p:sldId id="532" r:id="rId82"/>
    <p:sldId id="533" r:id="rId83"/>
    <p:sldId id="534" r:id="rId84"/>
    <p:sldId id="535" r:id="rId85"/>
    <p:sldId id="536" r:id="rId86"/>
    <p:sldId id="537" r:id="rId87"/>
    <p:sldId id="538" r:id="rId88"/>
    <p:sldId id="539" r:id="rId89"/>
    <p:sldId id="540" r:id="rId90"/>
    <p:sldId id="541" r:id="rId91"/>
    <p:sldId id="542" r:id="rId92"/>
    <p:sldId id="543" r:id="rId93"/>
    <p:sldId id="544" r:id="rId94"/>
    <p:sldId id="545" r:id="rId95"/>
    <p:sldId id="546" r:id="rId96"/>
    <p:sldId id="547" r:id="rId97"/>
    <p:sldId id="548" r:id="rId98"/>
    <p:sldId id="549" r:id="rId99"/>
    <p:sldId id="616" r:id="rId100"/>
    <p:sldId id="550" r:id="rId101"/>
    <p:sldId id="551" r:id="rId102"/>
    <p:sldId id="552" r:id="rId103"/>
    <p:sldId id="553" r:id="rId104"/>
    <p:sldId id="554" r:id="rId105"/>
    <p:sldId id="555" r:id="rId106"/>
    <p:sldId id="556" r:id="rId107"/>
    <p:sldId id="557" r:id="rId108"/>
    <p:sldId id="558" r:id="rId109"/>
    <p:sldId id="559" r:id="rId110"/>
    <p:sldId id="560" r:id="rId111"/>
    <p:sldId id="561" r:id="rId112"/>
    <p:sldId id="562" r:id="rId113"/>
    <p:sldId id="563" r:id="rId114"/>
    <p:sldId id="564" r:id="rId115"/>
    <p:sldId id="565" r:id="rId116"/>
    <p:sldId id="566" r:id="rId117"/>
    <p:sldId id="567" r:id="rId118"/>
    <p:sldId id="568" r:id="rId119"/>
    <p:sldId id="569" r:id="rId120"/>
    <p:sldId id="570" r:id="rId121"/>
    <p:sldId id="571" r:id="rId122"/>
    <p:sldId id="572" r:id="rId123"/>
    <p:sldId id="573" r:id="rId124"/>
    <p:sldId id="574" r:id="rId125"/>
    <p:sldId id="575" r:id="rId126"/>
    <p:sldId id="576" r:id="rId127"/>
    <p:sldId id="577" r:id="rId128"/>
    <p:sldId id="578" r:id="rId129"/>
    <p:sldId id="579" r:id="rId130"/>
    <p:sldId id="580" r:id="rId131"/>
    <p:sldId id="581" r:id="rId132"/>
    <p:sldId id="582" r:id="rId133"/>
    <p:sldId id="583" r:id="rId134"/>
    <p:sldId id="584" r:id="rId135"/>
    <p:sldId id="585" r:id="rId136"/>
    <p:sldId id="586" r:id="rId137"/>
    <p:sldId id="587" r:id="rId138"/>
    <p:sldId id="588" r:id="rId139"/>
    <p:sldId id="589" r:id="rId140"/>
    <p:sldId id="590" r:id="rId141"/>
    <p:sldId id="591" r:id="rId142"/>
    <p:sldId id="592" r:id="rId143"/>
    <p:sldId id="593" r:id="rId144"/>
    <p:sldId id="594" r:id="rId145"/>
    <p:sldId id="595" r:id="rId146"/>
    <p:sldId id="596" r:id="rId147"/>
    <p:sldId id="597" r:id="rId148"/>
    <p:sldId id="598" r:id="rId149"/>
    <p:sldId id="599" r:id="rId150"/>
    <p:sldId id="600" r:id="rId151"/>
    <p:sldId id="601" r:id="rId152"/>
    <p:sldId id="602" r:id="rId153"/>
    <p:sldId id="603" r:id="rId154"/>
    <p:sldId id="604" r:id="rId155"/>
    <p:sldId id="605" r:id="rId156"/>
    <p:sldId id="606" r:id="rId157"/>
    <p:sldId id="607" r:id="rId158"/>
    <p:sldId id="608" r:id="rId159"/>
    <p:sldId id="609" r:id="rId160"/>
    <p:sldId id="610" r:id="rId161"/>
    <p:sldId id="611" r:id="rId162"/>
    <p:sldId id="612" r:id="rId163"/>
    <p:sldId id="613" r:id="rId164"/>
    <p:sldId id="614" r:id="rId165"/>
    <p:sldId id="615" r:id="rId16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35" userDrawn="1">
          <p15:clr>
            <a:srgbClr val="A4A3A4"/>
          </p15:clr>
        </p15:guide>
        <p15:guide id="2" pos="2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300"/>
    <a:srgbClr val="FFFFFF"/>
    <a:srgbClr val="EC8504"/>
    <a:srgbClr val="132354"/>
    <a:srgbClr val="EC8505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96" autoAdjust="0"/>
    <p:restoredTop sz="92260" autoAdjust="0"/>
  </p:normalViewPr>
  <p:slideViewPr>
    <p:cSldViewPr snapToGrid="0">
      <p:cViewPr varScale="1">
        <p:scale>
          <a:sx n="110" d="100"/>
          <a:sy n="110" d="100"/>
        </p:scale>
        <p:origin x="2106" y="108"/>
      </p:cViewPr>
      <p:guideLst>
        <p:guide orient="horz" pos="3135"/>
        <p:guide pos="2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2508"/>
    </p:cViewPr>
  </p:sorterViewPr>
  <p:gridSpacing cx="45000" cy="45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2791A-D794-4C28-A45F-59102D9472BE}" type="datetimeFigureOut">
              <a:rPr lang="de-DE" smtClean="0"/>
              <a:t>18.11.2021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9030-9213-4174-AF97-7C6A63591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0754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A50D42-C9CD-4801-B293-61D1F53EC57E}" type="datetimeFigureOut">
              <a:rPr lang="de-DE" smtClean="0"/>
              <a:t>18.11.2021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Rectangle 118">
            <a:extLst>
              <a:ext uri="{FF2B5EF4-FFF2-40B4-BE49-F238E27FC236}">
                <a16:creationId xmlns:a16="http://schemas.microsoft.com/office/drawing/2014/main" id="{5E31FC15-B1CA-42F5-B391-B105C399CB3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124" y="-8165"/>
            <a:ext cx="9144000" cy="918000"/>
          </a:xfrm>
          <a:prstGeom prst="rect">
            <a:avLst/>
          </a:prstGeom>
          <a:solidFill>
            <a:srgbClr val="132354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Rectangle 109">
            <a:extLst>
              <a:ext uri="{FF2B5EF4-FFF2-40B4-BE49-F238E27FC236}">
                <a16:creationId xmlns:a16="http://schemas.microsoft.com/office/drawing/2014/main" id="{D0788148-030F-4C4F-956E-2D291C1FB9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44934"/>
            <a:ext cx="2159000" cy="21590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0" name="Rectangle 110">
            <a:extLst>
              <a:ext uri="{FF2B5EF4-FFF2-40B4-BE49-F238E27FC236}">
                <a16:creationId xmlns:a16="http://schemas.microsoft.com/office/drawing/2014/main" id="{CD947075-D457-4F33-B328-EEE32187BF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59000" y="6644934"/>
            <a:ext cx="36004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1" name="Rectangle 111">
            <a:extLst>
              <a:ext uri="{FF2B5EF4-FFF2-40B4-BE49-F238E27FC236}">
                <a16:creationId xmlns:a16="http://schemas.microsoft.com/office/drawing/2014/main" id="{27B46C66-69B1-4645-8CA5-5D1A4A58E2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24525" y="6644934"/>
            <a:ext cx="1368425" cy="21590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2" name="Rectangle 112">
            <a:extLst>
              <a:ext uri="{FF2B5EF4-FFF2-40B4-BE49-F238E27FC236}">
                <a16:creationId xmlns:a16="http://schemas.microsoft.com/office/drawing/2014/main" id="{CE577000-2616-4FD1-84A7-2B21D5AD74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91363" y="6644934"/>
            <a:ext cx="1296987" cy="215900"/>
          </a:xfrm>
          <a:prstGeom prst="rect">
            <a:avLst/>
          </a:prstGeom>
          <a:solidFill>
            <a:srgbClr val="DBD7D5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3" name="Rectangle 114">
            <a:extLst>
              <a:ext uri="{FF2B5EF4-FFF2-40B4-BE49-F238E27FC236}">
                <a16:creationId xmlns:a16="http://schemas.microsoft.com/office/drawing/2014/main" id="{E340286B-0616-47E7-B711-B713FA7E051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88350" y="6644934"/>
            <a:ext cx="7556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de-DE" sz="1000" b="1">
              <a:solidFill>
                <a:schemeClr val="bg1"/>
              </a:solidFill>
            </a:endParaRPr>
          </a:p>
        </p:txBody>
      </p:sp>
      <p:sp>
        <p:nvSpPr>
          <p:cNvPr id="14" name="Rectangle 117">
            <a:extLst>
              <a:ext uri="{FF2B5EF4-FFF2-40B4-BE49-F238E27FC236}">
                <a16:creationId xmlns:a16="http://schemas.microsoft.com/office/drawing/2014/main" id="{AB100BD5-713D-488D-8F2A-279F5DB3F35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3425" y="6630761"/>
            <a:ext cx="3846513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 smtClean="0"/>
              <a:t>Strukturgleichungsmodellierung - </a:t>
            </a:r>
            <a:r>
              <a:rPr lang="de-DE" dirty="0"/>
              <a:t>Dozentenservice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A50D42-C9CD-4801-B293-61D1F53EC57E}" type="datetimeFigureOut">
              <a:rPr lang="de-DE" smtClean="0"/>
              <a:t>18.11.2021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tangle 113">
            <a:extLst>
              <a:ext uri="{FF2B5EF4-FFF2-40B4-BE49-F238E27FC236}">
                <a16:creationId xmlns:a16="http://schemas.microsoft.com/office/drawing/2014/main" id="{FAD3A5E7-223D-4D47-8F79-022B1D538C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124" y="899430"/>
            <a:ext cx="9162000" cy="180000"/>
          </a:xfrm>
          <a:prstGeom prst="rect">
            <a:avLst/>
          </a:prstGeom>
          <a:solidFill>
            <a:srgbClr val="EC8504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8" name="Rectangle 118">
            <a:extLst>
              <a:ext uri="{FF2B5EF4-FFF2-40B4-BE49-F238E27FC236}">
                <a16:creationId xmlns:a16="http://schemas.microsoft.com/office/drawing/2014/main" id="{0FCB1FA0-A18F-43BF-9463-678EE46356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124" y="-1"/>
            <a:ext cx="9162000" cy="900000"/>
          </a:xfrm>
          <a:prstGeom prst="rect">
            <a:avLst/>
          </a:prstGeom>
          <a:solidFill>
            <a:srgbClr val="132354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Rectangle 109">
            <a:extLst>
              <a:ext uri="{FF2B5EF4-FFF2-40B4-BE49-F238E27FC236}">
                <a16:creationId xmlns:a16="http://schemas.microsoft.com/office/drawing/2014/main" id="{4F2B733F-736E-45AB-A8D3-94FE93E27AE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44934"/>
            <a:ext cx="2159000" cy="21590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0" name="Rectangle 110">
            <a:extLst>
              <a:ext uri="{FF2B5EF4-FFF2-40B4-BE49-F238E27FC236}">
                <a16:creationId xmlns:a16="http://schemas.microsoft.com/office/drawing/2014/main" id="{19C93111-10C9-4DF3-BEF2-0D2C7D86D1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59000" y="6644934"/>
            <a:ext cx="36004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1" name="Rectangle 111">
            <a:extLst>
              <a:ext uri="{FF2B5EF4-FFF2-40B4-BE49-F238E27FC236}">
                <a16:creationId xmlns:a16="http://schemas.microsoft.com/office/drawing/2014/main" id="{DFE6B5C9-1BD3-4CE3-AD25-D81520C0AE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24525" y="6644934"/>
            <a:ext cx="1368425" cy="21590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2" name="Rectangle 112">
            <a:extLst>
              <a:ext uri="{FF2B5EF4-FFF2-40B4-BE49-F238E27FC236}">
                <a16:creationId xmlns:a16="http://schemas.microsoft.com/office/drawing/2014/main" id="{D450D4EA-D9B9-4EEB-8968-8532D36B23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91363" y="6644934"/>
            <a:ext cx="1296987" cy="215900"/>
          </a:xfrm>
          <a:prstGeom prst="rect">
            <a:avLst/>
          </a:prstGeom>
          <a:solidFill>
            <a:srgbClr val="DBD7D5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3" name="Rectangle 114">
            <a:extLst>
              <a:ext uri="{FF2B5EF4-FFF2-40B4-BE49-F238E27FC236}">
                <a16:creationId xmlns:a16="http://schemas.microsoft.com/office/drawing/2014/main" id="{4B1536DE-7EAA-4E69-A694-397A635F701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88350" y="6644934"/>
            <a:ext cx="7556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de-DE" sz="1000" b="1">
              <a:solidFill>
                <a:schemeClr val="bg1"/>
              </a:solidFill>
            </a:endParaRPr>
          </a:p>
        </p:txBody>
      </p:sp>
      <p:sp>
        <p:nvSpPr>
          <p:cNvPr id="14" name="Rectangle 117">
            <a:extLst>
              <a:ext uri="{FF2B5EF4-FFF2-40B4-BE49-F238E27FC236}">
                <a16:creationId xmlns:a16="http://schemas.microsoft.com/office/drawing/2014/main" id="{AD0A34D9-B8C3-4892-8634-3696E40F021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3425" y="6630761"/>
            <a:ext cx="3846513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Multivariate Analyseverfahren - Dozentenservice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6FDC443-F516-4AFD-8A9F-9CB50B2B9004}"/>
              </a:ext>
            </a:extLst>
          </p:cNvPr>
          <p:cNvSpPr txBox="1"/>
          <p:nvPr userDrawn="1"/>
        </p:nvSpPr>
        <p:spPr>
          <a:xfrm>
            <a:off x="261257" y="6057899"/>
            <a:ext cx="8645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Backhaus, Klaus/Erichson, Bernd/Gensler, Sonja/Weiber, Rolf/Weiber, Thomas: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Multivariate Analysemethoden – Eine anwendungsorientierte Einführung, 16. Aufl., Wiesbaden 2020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A50D42-C9CD-4801-B293-61D1F53EC57E}" type="datetimeFigureOut">
              <a:rPr lang="de-DE" smtClean="0"/>
              <a:t>18.11.2021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tangle 113">
            <a:extLst>
              <a:ext uri="{FF2B5EF4-FFF2-40B4-BE49-F238E27FC236}">
                <a16:creationId xmlns:a16="http://schemas.microsoft.com/office/drawing/2014/main" id="{42427BA7-2A90-4383-812F-1576C55E31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124" y="899430"/>
            <a:ext cx="9162000" cy="180000"/>
          </a:xfrm>
          <a:prstGeom prst="rect">
            <a:avLst/>
          </a:prstGeom>
          <a:solidFill>
            <a:srgbClr val="EC8504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8" name="Rectangle 118">
            <a:extLst>
              <a:ext uri="{FF2B5EF4-FFF2-40B4-BE49-F238E27FC236}">
                <a16:creationId xmlns:a16="http://schemas.microsoft.com/office/drawing/2014/main" id="{7302F576-823F-43F2-925B-0B619BBC36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124" y="-1"/>
            <a:ext cx="9162000" cy="900000"/>
          </a:xfrm>
          <a:prstGeom prst="rect">
            <a:avLst/>
          </a:prstGeom>
          <a:solidFill>
            <a:srgbClr val="132354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Rectangle 109">
            <a:extLst>
              <a:ext uri="{FF2B5EF4-FFF2-40B4-BE49-F238E27FC236}">
                <a16:creationId xmlns:a16="http://schemas.microsoft.com/office/drawing/2014/main" id="{2F1600F3-1F84-46A2-9BC7-5340352647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44934"/>
            <a:ext cx="2159000" cy="21590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0" name="Rectangle 110">
            <a:extLst>
              <a:ext uri="{FF2B5EF4-FFF2-40B4-BE49-F238E27FC236}">
                <a16:creationId xmlns:a16="http://schemas.microsoft.com/office/drawing/2014/main" id="{264EFCFF-F777-4A92-B3ED-1498A42C05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59000" y="6644934"/>
            <a:ext cx="36004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1" name="Rectangle 111">
            <a:extLst>
              <a:ext uri="{FF2B5EF4-FFF2-40B4-BE49-F238E27FC236}">
                <a16:creationId xmlns:a16="http://schemas.microsoft.com/office/drawing/2014/main" id="{95339C7F-59E0-4154-8D1E-C864DCD3D27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24525" y="6644934"/>
            <a:ext cx="1368425" cy="21590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2" name="Rectangle 112">
            <a:extLst>
              <a:ext uri="{FF2B5EF4-FFF2-40B4-BE49-F238E27FC236}">
                <a16:creationId xmlns:a16="http://schemas.microsoft.com/office/drawing/2014/main" id="{BBAC0049-24D8-4D9C-A44D-5692478DF2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91363" y="6644934"/>
            <a:ext cx="1296987" cy="215900"/>
          </a:xfrm>
          <a:prstGeom prst="rect">
            <a:avLst/>
          </a:prstGeom>
          <a:solidFill>
            <a:srgbClr val="DBD7D5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3" name="Rectangle 114">
            <a:extLst>
              <a:ext uri="{FF2B5EF4-FFF2-40B4-BE49-F238E27FC236}">
                <a16:creationId xmlns:a16="http://schemas.microsoft.com/office/drawing/2014/main" id="{22889EA2-39C5-42D0-B74F-A9C9640393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88350" y="6644934"/>
            <a:ext cx="7556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de-DE" sz="1000" b="1">
              <a:solidFill>
                <a:schemeClr val="bg1"/>
              </a:solidFill>
            </a:endParaRPr>
          </a:p>
        </p:txBody>
      </p:sp>
      <p:sp>
        <p:nvSpPr>
          <p:cNvPr id="14" name="Rectangle 117">
            <a:extLst>
              <a:ext uri="{FF2B5EF4-FFF2-40B4-BE49-F238E27FC236}">
                <a16:creationId xmlns:a16="http://schemas.microsoft.com/office/drawing/2014/main" id="{D9A90823-4B8E-4B1C-BD79-D0D6D38078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3425" y="6630761"/>
            <a:ext cx="3846513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/>
              <a:t>Multivariate Analyseverfahren - Dozentenservice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9">
            <a:extLst>
              <a:ext uri="{FF2B5EF4-FFF2-40B4-BE49-F238E27FC236}">
                <a16:creationId xmlns:a16="http://schemas.microsoft.com/office/drawing/2014/main" id="{876A314C-B1EF-448B-865E-AE71AD1F3A2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44934"/>
            <a:ext cx="2159000" cy="21590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1" name="Rectangle 110">
            <a:extLst>
              <a:ext uri="{FF2B5EF4-FFF2-40B4-BE49-F238E27FC236}">
                <a16:creationId xmlns:a16="http://schemas.microsoft.com/office/drawing/2014/main" id="{4D8ADCBA-B09C-40D1-9591-1AF5E961B4E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59000" y="6644934"/>
            <a:ext cx="36004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2" name="Rectangle 111">
            <a:extLst>
              <a:ext uri="{FF2B5EF4-FFF2-40B4-BE49-F238E27FC236}">
                <a16:creationId xmlns:a16="http://schemas.microsoft.com/office/drawing/2014/main" id="{349F49BF-5B6A-4E88-BAA5-5EA1A53CC3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24525" y="6644934"/>
            <a:ext cx="1368425" cy="21590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3" name="Rectangle 112">
            <a:extLst>
              <a:ext uri="{FF2B5EF4-FFF2-40B4-BE49-F238E27FC236}">
                <a16:creationId xmlns:a16="http://schemas.microsoft.com/office/drawing/2014/main" id="{9429CCDD-86D1-491D-8C2A-C35A1C6A808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91363" y="6644934"/>
            <a:ext cx="1296987" cy="215900"/>
          </a:xfrm>
          <a:prstGeom prst="rect">
            <a:avLst/>
          </a:prstGeom>
          <a:solidFill>
            <a:srgbClr val="DBD7D5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4" name="Rectangle 114">
            <a:extLst>
              <a:ext uri="{FF2B5EF4-FFF2-40B4-BE49-F238E27FC236}">
                <a16:creationId xmlns:a16="http://schemas.microsoft.com/office/drawing/2014/main" id="{7E84B446-ACB7-4B1E-8DCB-1BE61F6D62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88350" y="6644934"/>
            <a:ext cx="7556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de-DE" sz="1000" b="1">
              <a:solidFill>
                <a:schemeClr val="bg1"/>
              </a:solidFill>
            </a:endParaRPr>
          </a:p>
        </p:txBody>
      </p:sp>
      <p:sp>
        <p:nvSpPr>
          <p:cNvPr id="15" name="Rectangle 117">
            <a:extLst>
              <a:ext uri="{FF2B5EF4-FFF2-40B4-BE49-F238E27FC236}">
                <a16:creationId xmlns:a16="http://schemas.microsoft.com/office/drawing/2014/main" id="{C3039D67-B7EF-4120-8249-4CDEB255A7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03425" y="6630761"/>
            <a:ext cx="3846513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Multivariate Analyseverfahren - Dozentenservice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A50D42-C9CD-4801-B293-61D1F53EC57E}" type="datetimeFigureOut">
              <a:rPr lang="de-DE" smtClean="0"/>
              <a:t>18.11.2021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Rectangle 118">
            <a:extLst>
              <a:ext uri="{FF2B5EF4-FFF2-40B4-BE49-F238E27FC236}">
                <a16:creationId xmlns:a16="http://schemas.microsoft.com/office/drawing/2014/main" id="{622F2981-0656-463B-9AB8-8C38DCEB3E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124" y="-1"/>
            <a:ext cx="9162000" cy="900000"/>
          </a:xfrm>
          <a:prstGeom prst="rect">
            <a:avLst/>
          </a:prstGeom>
          <a:solidFill>
            <a:srgbClr val="132354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Rectangle 109">
            <a:extLst>
              <a:ext uri="{FF2B5EF4-FFF2-40B4-BE49-F238E27FC236}">
                <a16:creationId xmlns:a16="http://schemas.microsoft.com/office/drawing/2014/main" id="{CE9642C4-4CE9-4E53-A5E0-9FAB2CDF56E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44934"/>
            <a:ext cx="2159000" cy="21590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0" name="Rectangle 110">
            <a:extLst>
              <a:ext uri="{FF2B5EF4-FFF2-40B4-BE49-F238E27FC236}">
                <a16:creationId xmlns:a16="http://schemas.microsoft.com/office/drawing/2014/main" id="{D6CA128F-6BCE-4FFC-907B-11F8250FAC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59000" y="6644934"/>
            <a:ext cx="36004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1" name="Rectangle 111">
            <a:extLst>
              <a:ext uri="{FF2B5EF4-FFF2-40B4-BE49-F238E27FC236}">
                <a16:creationId xmlns:a16="http://schemas.microsoft.com/office/drawing/2014/main" id="{20296815-5FCB-4457-8AF9-0C2D6A228E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24525" y="6644934"/>
            <a:ext cx="1368425" cy="21590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2" name="Rectangle 112">
            <a:extLst>
              <a:ext uri="{FF2B5EF4-FFF2-40B4-BE49-F238E27FC236}">
                <a16:creationId xmlns:a16="http://schemas.microsoft.com/office/drawing/2014/main" id="{D30C5D00-E846-402F-9E27-3C87F39C490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91363" y="6644934"/>
            <a:ext cx="1296987" cy="215900"/>
          </a:xfrm>
          <a:prstGeom prst="rect">
            <a:avLst/>
          </a:prstGeom>
          <a:solidFill>
            <a:srgbClr val="DBD7D5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3" name="Rectangle 114">
            <a:extLst>
              <a:ext uri="{FF2B5EF4-FFF2-40B4-BE49-F238E27FC236}">
                <a16:creationId xmlns:a16="http://schemas.microsoft.com/office/drawing/2014/main" id="{F3F1A11F-A836-4F56-B6B1-E5AE0C974B4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88350" y="6644934"/>
            <a:ext cx="7556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de-DE" sz="1000" b="1">
              <a:solidFill>
                <a:schemeClr val="bg1"/>
              </a:solidFill>
            </a:endParaRPr>
          </a:p>
        </p:txBody>
      </p:sp>
      <p:sp>
        <p:nvSpPr>
          <p:cNvPr id="14" name="Rectangle 117">
            <a:extLst>
              <a:ext uri="{FF2B5EF4-FFF2-40B4-BE49-F238E27FC236}">
                <a16:creationId xmlns:a16="http://schemas.microsoft.com/office/drawing/2014/main" id="{68AEC237-A5BA-4235-AD45-30B3E49F38E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3425" y="6630761"/>
            <a:ext cx="3846513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Multivariate Analyseverfahren - Dozentenservice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A50D42-C9CD-4801-B293-61D1F53EC57E}" type="datetimeFigureOut">
              <a:rPr lang="de-DE" smtClean="0"/>
              <a:t>18.11.2021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tangle 118">
            <a:extLst>
              <a:ext uri="{FF2B5EF4-FFF2-40B4-BE49-F238E27FC236}">
                <a16:creationId xmlns:a16="http://schemas.microsoft.com/office/drawing/2014/main" id="{AF981C1E-EAF7-4975-AF86-8D857710A5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124" y="-1"/>
            <a:ext cx="9162000" cy="900000"/>
          </a:xfrm>
          <a:prstGeom prst="rect">
            <a:avLst/>
          </a:prstGeom>
          <a:solidFill>
            <a:srgbClr val="132354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0" name="Rectangle 109">
            <a:extLst>
              <a:ext uri="{FF2B5EF4-FFF2-40B4-BE49-F238E27FC236}">
                <a16:creationId xmlns:a16="http://schemas.microsoft.com/office/drawing/2014/main" id="{7A13279F-3252-4A9E-88C1-9ED0CD313E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44934"/>
            <a:ext cx="2159000" cy="21590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1" name="Rectangle 110">
            <a:extLst>
              <a:ext uri="{FF2B5EF4-FFF2-40B4-BE49-F238E27FC236}">
                <a16:creationId xmlns:a16="http://schemas.microsoft.com/office/drawing/2014/main" id="{6FF62321-1CFB-400D-8E45-1692DA40E6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59000" y="6644934"/>
            <a:ext cx="36004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2" name="Rectangle 111">
            <a:extLst>
              <a:ext uri="{FF2B5EF4-FFF2-40B4-BE49-F238E27FC236}">
                <a16:creationId xmlns:a16="http://schemas.microsoft.com/office/drawing/2014/main" id="{BFA84C4C-1882-42F3-B1C1-8091809BE6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24525" y="6644934"/>
            <a:ext cx="1368425" cy="21590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3" name="Rectangle 112">
            <a:extLst>
              <a:ext uri="{FF2B5EF4-FFF2-40B4-BE49-F238E27FC236}">
                <a16:creationId xmlns:a16="http://schemas.microsoft.com/office/drawing/2014/main" id="{78778DC5-CC59-4645-A71F-B9284F310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91363" y="6644934"/>
            <a:ext cx="1296987" cy="215900"/>
          </a:xfrm>
          <a:prstGeom prst="rect">
            <a:avLst/>
          </a:prstGeom>
          <a:solidFill>
            <a:srgbClr val="DBD7D5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4" name="Rectangle 114">
            <a:extLst>
              <a:ext uri="{FF2B5EF4-FFF2-40B4-BE49-F238E27FC236}">
                <a16:creationId xmlns:a16="http://schemas.microsoft.com/office/drawing/2014/main" id="{BA282352-7524-4454-9AFD-6D1A570C6C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88350" y="6644934"/>
            <a:ext cx="7556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de-DE" sz="1000" b="1">
              <a:solidFill>
                <a:schemeClr val="bg1"/>
              </a:solidFill>
            </a:endParaRPr>
          </a:p>
        </p:txBody>
      </p:sp>
      <p:sp>
        <p:nvSpPr>
          <p:cNvPr id="15" name="Rectangle 117">
            <a:extLst>
              <a:ext uri="{FF2B5EF4-FFF2-40B4-BE49-F238E27FC236}">
                <a16:creationId xmlns:a16="http://schemas.microsoft.com/office/drawing/2014/main" id="{F00E341E-F8CA-4BDB-84A2-DDB911AE79E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3425" y="6630761"/>
            <a:ext cx="3846513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Multivariate Analyseverfahren - Dozentenservice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A50D42-C9CD-4801-B293-61D1F53EC57E}" type="datetimeFigureOut">
              <a:rPr lang="de-DE" smtClean="0"/>
              <a:t>18.11.2021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Rectangle 113">
            <a:extLst>
              <a:ext uri="{FF2B5EF4-FFF2-40B4-BE49-F238E27FC236}">
                <a16:creationId xmlns:a16="http://schemas.microsoft.com/office/drawing/2014/main" id="{967A24E2-A1F0-46BF-87BC-2BA07218CD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124" y="899430"/>
            <a:ext cx="9162000" cy="180000"/>
          </a:xfrm>
          <a:prstGeom prst="rect">
            <a:avLst/>
          </a:prstGeom>
          <a:solidFill>
            <a:srgbClr val="EC8504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1" name="Rectangle 118">
            <a:extLst>
              <a:ext uri="{FF2B5EF4-FFF2-40B4-BE49-F238E27FC236}">
                <a16:creationId xmlns:a16="http://schemas.microsoft.com/office/drawing/2014/main" id="{C3EAA300-8B28-43D6-87D1-2EE4DBBEBF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124" y="-1"/>
            <a:ext cx="9162000" cy="900000"/>
          </a:xfrm>
          <a:prstGeom prst="rect">
            <a:avLst/>
          </a:prstGeom>
          <a:solidFill>
            <a:srgbClr val="132354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2" name="Rectangle 109">
            <a:extLst>
              <a:ext uri="{FF2B5EF4-FFF2-40B4-BE49-F238E27FC236}">
                <a16:creationId xmlns:a16="http://schemas.microsoft.com/office/drawing/2014/main" id="{1281C946-159B-4291-96A9-9ABC81A32B0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44934"/>
            <a:ext cx="2159000" cy="21590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3" name="Rectangle 110">
            <a:extLst>
              <a:ext uri="{FF2B5EF4-FFF2-40B4-BE49-F238E27FC236}">
                <a16:creationId xmlns:a16="http://schemas.microsoft.com/office/drawing/2014/main" id="{A70D7E64-87F1-4367-9869-C0ECB40EEE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59000" y="6644934"/>
            <a:ext cx="36004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4" name="Rectangle 111">
            <a:extLst>
              <a:ext uri="{FF2B5EF4-FFF2-40B4-BE49-F238E27FC236}">
                <a16:creationId xmlns:a16="http://schemas.microsoft.com/office/drawing/2014/main" id="{940879F9-CC0A-46AD-80A7-16B5411A4A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24525" y="6644934"/>
            <a:ext cx="1368425" cy="21590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5" name="Rectangle 112">
            <a:extLst>
              <a:ext uri="{FF2B5EF4-FFF2-40B4-BE49-F238E27FC236}">
                <a16:creationId xmlns:a16="http://schemas.microsoft.com/office/drawing/2014/main" id="{8E0FDB9D-F1F2-4ECD-9089-1B2E594F31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91363" y="6644934"/>
            <a:ext cx="1296987" cy="215900"/>
          </a:xfrm>
          <a:prstGeom prst="rect">
            <a:avLst/>
          </a:prstGeom>
          <a:solidFill>
            <a:srgbClr val="DBD7D5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6" name="Rectangle 114">
            <a:extLst>
              <a:ext uri="{FF2B5EF4-FFF2-40B4-BE49-F238E27FC236}">
                <a16:creationId xmlns:a16="http://schemas.microsoft.com/office/drawing/2014/main" id="{8F9EFE25-95AA-472B-8318-0F88047A8F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88350" y="6644934"/>
            <a:ext cx="7556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de-DE" sz="1000" b="1">
              <a:solidFill>
                <a:schemeClr val="bg1"/>
              </a:solidFill>
            </a:endParaRPr>
          </a:p>
        </p:txBody>
      </p:sp>
      <p:sp>
        <p:nvSpPr>
          <p:cNvPr id="17" name="Rectangle 117">
            <a:extLst>
              <a:ext uri="{FF2B5EF4-FFF2-40B4-BE49-F238E27FC236}">
                <a16:creationId xmlns:a16="http://schemas.microsoft.com/office/drawing/2014/main" id="{9D601D88-D585-4CD4-88C3-6B28772B20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3425" y="6630761"/>
            <a:ext cx="3846513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Multivariate Analyseverfahren - Dozentenservice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A50D42-C9CD-4801-B293-61D1F53EC57E}" type="datetimeFigureOut">
              <a:rPr lang="de-DE" smtClean="0"/>
              <a:t>18.11.2021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Rectangle 113">
            <a:extLst>
              <a:ext uri="{FF2B5EF4-FFF2-40B4-BE49-F238E27FC236}">
                <a16:creationId xmlns:a16="http://schemas.microsoft.com/office/drawing/2014/main" id="{49C86FA1-3025-42F1-8E33-74AB9AE93A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124" y="899430"/>
            <a:ext cx="9162000" cy="180000"/>
          </a:xfrm>
          <a:prstGeom prst="rect">
            <a:avLst/>
          </a:prstGeom>
          <a:solidFill>
            <a:srgbClr val="EC8504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Rectangle 118">
            <a:extLst>
              <a:ext uri="{FF2B5EF4-FFF2-40B4-BE49-F238E27FC236}">
                <a16:creationId xmlns:a16="http://schemas.microsoft.com/office/drawing/2014/main" id="{90180586-6120-4EE4-8F17-3B043A6BE6B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124" y="-1"/>
            <a:ext cx="9162000" cy="900000"/>
          </a:xfrm>
          <a:prstGeom prst="rect">
            <a:avLst/>
          </a:prstGeom>
          <a:solidFill>
            <a:srgbClr val="132354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8" name="Rectangle 109">
            <a:extLst>
              <a:ext uri="{FF2B5EF4-FFF2-40B4-BE49-F238E27FC236}">
                <a16:creationId xmlns:a16="http://schemas.microsoft.com/office/drawing/2014/main" id="{77678382-E88A-4CD4-A180-D466051E51D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44934"/>
            <a:ext cx="2159000" cy="21590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9" name="Rectangle 110">
            <a:extLst>
              <a:ext uri="{FF2B5EF4-FFF2-40B4-BE49-F238E27FC236}">
                <a16:creationId xmlns:a16="http://schemas.microsoft.com/office/drawing/2014/main" id="{C80E2812-08AF-4912-AEFA-7171488AD3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59000" y="6644934"/>
            <a:ext cx="36004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0" name="Rectangle 111">
            <a:extLst>
              <a:ext uri="{FF2B5EF4-FFF2-40B4-BE49-F238E27FC236}">
                <a16:creationId xmlns:a16="http://schemas.microsoft.com/office/drawing/2014/main" id="{1230EA12-DD99-40D9-87E2-5435960441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24525" y="6644934"/>
            <a:ext cx="1368425" cy="21590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1" name="Rectangle 112">
            <a:extLst>
              <a:ext uri="{FF2B5EF4-FFF2-40B4-BE49-F238E27FC236}">
                <a16:creationId xmlns:a16="http://schemas.microsoft.com/office/drawing/2014/main" id="{16F4AF11-5EFD-40A9-9299-2F0AB56695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91363" y="6644934"/>
            <a:ext cx="1296987" cy="215900"/>
          </a:xfrm>
          <a:prstGeom prst="rect">
            <a:avLst/>
          </a:prstGeom>
          <a:solidFill>
            <a:srgbClr val="DBD7D5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2" name="Rectangle 114">
            <a:extLst>
              <a:ext uri="{FF2B5EF4-FFF2-40B4-BE49-F238E27FC236}">
                <a16:creationId xmlns:a16="http://schemas.microsoft.com/office/drawing/2014/main" id="{053A0EE4-77E3-4D80-9D16-048CB35499B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88350" y="6644934"/>
            <a:ext cx="7556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de-DE" sz="1000" b="1">
              <a:solidFill>
                <a:schemeClr val="bg1"/>
              </a:solidFill>
            </a:endParaRPr>
          </a:p>
        </p:txBody>
      </p:sp>
      <p:sp>
        <p:nvSpPr>
          <p:cNvPr id="13" name="Rectangle 117">
            <a:extLst>
              <a:ext uri="{FF2B5EF4-FFF2-40B4-BE49-F238E27FC236}">
                <a16:creationId xmlns:a16="http://schemas.microsoft.com/office/drawing/2014/main" id="{555F10E7-B688-43EE-8A28-DB7E48DFC6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3425" y="6630761"/>
            <a:ext cx="3846513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Multivariate Analyseverfahren - Dozentenservice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A50D42-C9CD-4801-B293-61D1F53EC57E}" type="datetimeFigureOut">
              <a:rPr lang="de-DE" smtClean="0"/>
              <a:t>18.11.2021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Rectangle 113">
            <a:extLst>
              <a:ext uri="{FF2B5EF4-FFF2-40B4-BE49-F238E27FC236}">
                <a16:creationId xmlns:a16="http://schemas.microsoft.com/office/drawing/2014/main" id="{7C257F66-9DE9-47D8-80ED-54B51DC8AA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124" y="899430"/>
            <a:ext cx="9162000" cy="180000"/>
          </a:xfrm>
          <a:prstGeom prst="rect">
            <a:avLst/>
          </a:prstGeom>
          <a:solidFill>
            <a:srgbClr val="EC8504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6" name="Rectangle 118">
            <a:extLst>
              <a:ext uri="{FF2B5EF4-FFF2-40B4-BE49-F238E27FC236}">
                <a16:creationId xmlns:a16="http://schemas.microsoft.com/office/drawing/2014/main" id="{9D418221-E99F-4564-BB61-5A7A461F04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124" y="-1"/>
            <a:ext cx="9162000" cy="900000"/>
          </a:xfrm>
          <a:prstGeom prst="rect">
            <a:avLst/>
          </a:prstGeom>
          <a:solidFill>
            <a:srgbClr val="132354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Rectangle 109">
            <a:extLst>
              <a:ext uri="{FF2B5EF4-FFF2-40B4-BE49-F238E27FC236}">
                <a16:creationId xmlns:a16="http://schemas.microsoft.com/office/drawing/2014/main" id="{8020F9F8-9525-4884-AD6C-C52370535B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44934"/>
            <a:ext cx="2159000" cy="21590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8" name="Rectangle 110">
            <a:extLst>
              <a:ext uri="{FF2B5EF4-FFF2-40B4-BE49-F238E27FC236}">
                <a16:creationId xmlns:a16="http://schemas.microsoft.com/office/drawing/2014/main" id="{C7DEF1D9-8679-4846-B54B-799CA95638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59000" y="6644934"/>
            <a:ext cx="36004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9" name="Rectangle 111">
            <a:extLst>
              <a:ext uri="{FF2B5EF4-FFF2-40B4-BE49-F238E27FC236}">
                <a16:creationId xmlns:a16="http://schemas.microsoft.com/office/drawing/2014/main" id="{42220435-E47C-4679-A21A-52CF3C870A7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24525" y="6644934"/>
            <a:ext cx="1368425" cy="21590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0" name="Rectangle 112">
            <a:extLst>
              <a:ext uri="{FF2B5EF4-FFF2-40B4-BE49-F238E27FC236}">
                <a16:creationId xmlns:a16="http://schemas.microsoft.com/office/drawing/2014/main" id="{23605346-66A4-4901-B0F9-3E8F12BB482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91363" y="6644934"/>
            <a:ext cx="1296987" cy="215900"/>
          </a:xfrm>
          <a:prstGeom prst="rect">
            <a:avLst/>
          </a:prstGeom>
          <a:solidFill>
            <a:srgbClr val="DBD7D5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1" name="Rectangle 114">
            <a:extLst>
              <a:ext uri="{FF2B5EF4-FFF2-40B4-BE49-F238E27FC236}">
                <a16:creationId xmlns:a16="http://schemas.microsoft.com/office/drawing/2014/main" id="{1B586449-7AAD-49E6-A87E-DE57761E4AD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88350" y="6644934"/>
            <a:ext cx="7556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de-DE" sz="1000" b="1">
              <a:solidFill>
                <a:schemeClr val="bg1"/>
              </a:solidFill>
            </a:endParaRPr>
          </a:p>
        </p:txBody>
      </p:sp>
      <p:sp>
        <p:nvSpPr>
          <p:cNvPr id="12" name="Rectangle 117">
            <a:extLst>
              <a:ext uri="{FF2B5EF4-FFF2-40B4-BE49-F238E27FC236}">
                <a16:creationId xmlns:a16="http://schemas.microsoft.com/office/drawing/2014/main" id="{147CE34B-50FE-40A3-B3FD-B88C2351AF0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3425" y="6630761"/>
            <a:ext cx="3846513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Multivariate Analyseverfahren - Dozentenservice</a:t>
            </a:r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A50D42-C9CD-4801-B293-61D1F53EC57E}" type="datetimeFigureOut">
              <a:rPr lang="de-DE" smtClean="0"/>
              <a:t>18.11.2021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Rectangle 113">
            <a:extLst>
              <a:ext uri="{FF2B5EF4-FFF2-40B4-BE49-F238E27FC236}">
                <a16:creationId xmlns:a16="http://schemas.microsoft.com/office/drawing/2014/main" id="{5B1AAC46-5237-4103-9FF5-E564C42143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124" y="899430"/>
            <a:ext cx="9162000" cy="180000"/>
          </a:xfrm>
          <a:prstGeom prst="rect">
            <a:avLst/>
          </a:prstGeom>
          <a:solidFill>
            <a:srgbClr val="EC8504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Rectangle 118">
            <a:extLst>
              <a:ext uri="{FF2B5EF4-FFF2-40B4-BE49-F238E27FC236}">
                <a16:creationId xmlns:a16="http://schemas.microsoft.com/office/drawing/2014/main" id="{5636A5AD-883B-43B2-8BF9-B70654A9FB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124" y="-1"/>
            <a:ext cx="9162000" cy="900000"/>
          </a:xfrm>
          <a:prstGeom prst="rect">
            <a:avLst/>
          </a:prstGeom>
          <a:solidFill>
            <a:srgbClr val="132354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0" name="Rectangle 109">
            <a:extLst>
              <a:ext uri="{FF2B5EF4-FFF2-40B4-BE49-F238E27FC236}">
                <a16:creationId xmlns:a16="http://schemas.microsoft.com/office/drawing/2014/main" id="{69F9BC28-2BB2-45ED-B33A-3C2D4239864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44934"/>
            <a:ext cx="2159000" cy="21590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1" name="Rectangle 110">
            <a:extLst>
              <a:ext uri="{FF2B5EF4-FFF2-40B4-BE49-F238E27FC236}">
                <a16:creationId xmlns:a16="http://schemas.microsoft.com/office/drawing/2014/main" id="{D22295AA-68CC-4290-8EE7-8581827D23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59000" y="6644934"/>
            <a:ext cx="36004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2" name="Rectangle 111">
            <a:extLst>
              <a:ext uri="{FF2B5EF4-FFF2-40B4-BE49-F238E27FC236}">
                <a16:creationId xmlns:a16="http://schemas.microsoft.com/office/drawing/2014/main" id="{5B031B4C-74A5-4A73-AA00-79A740EF75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24525" y="6644934"/>
            <a:ext cx="1368425" cy="21590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3" name="Rectangle 112">
            <a:extLst>
              <a:ext uri="{FF2B5EF4-FFF2-40B4-BE49-F238E27FC236}">
                <a16:creationId xmlns:a16="http://schemas.microsoft.com/office/drawing/2014/main" id="{932964CD-8175-444B-A435-6E3655EB6FB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91363" y="6644934"/>
            <a:ext cx="1296987" cy="215900"/>
          </a:xfrm>
          <a:prstGeom prst="rect">
            <a:avLst/>
          </a:prstGeom>
          <a:solidFill>
            <a:srgbClr val="DBD7D5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4" name="Rectangle 114">
            <a:extLst>
              <a:ext uri="{FF2B5EF4-FFF2-40B4-BE49-F238E27FC236}">
                <a16:creationId xmlns:a16="http://schemas.microsoft.com/office/drawing/2014/main" id="{642D1904-359F-41B2-BBCE-5E38CB1415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88350" y="6644934"/>
            <a:ext cx="7556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de-DE" sz="1000" b="1">
              <a:solidFill>
                <a:schemeClr val="bg1"/>
              </a:solidFill>
            </a:endParaRPr>
          </a:p>
        </p:txBody>
      </p:sp>
      <p:sp>
        <p:nvSpPr>
          <p:cNvPr id="15" name="Rectangle 117">
            <a:extLst>
              <a:ext uri="{FF2B5EF4-FFF2-40B4-BE49-F238E27FC236}">
                <a16:creationId xmlns:a16="http://schemas.microsoft.com/office/drawing/2014/main" id="{DBF6F152-0BEB-4441-A7B7-0BADE8E7A82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3425" y="6630761"/>
            <a:ext cx="3846513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Multivariate Analyseverfahren - Dozentenservice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7EBA871-7501-404F-B216-3CA7B9D87BD2}"/>
              </a:ext>
            </a:extLst>
          </p:cNvPr>
          <p:cNvSpPr txBox="1"/>
          <p:nvPr userDrawn="1"/>
        </p:nvSpPr>
        <p:spPr>
          <a:xfrm>
            <a:off x="261257" y="6057899"/>
            <a:ext cx="8645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Backhaus, Klaus/Erichson, Bernd/Gensler, Sonja/Weiber, Rolf/Weiber, Thomas: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Multivariate Analysemethoden – Eine anwendungsorientierte Einführung, 16. Aufl., Wiesbaden 2020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A50D42-C9CD-4801-B293-61D1F53EC57E}" type="datetimeFigureOut">
              <a:rPr lang="de-DE" smtClean="0"/>
              <a:t>18.11.2021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Rectangle 113">
            <a:extLst>
              <a:ext uri="{FF2B5EF4-FFF2-40B4-BE49-F238E27FC236}">
                <a16:creationId xmlns:a16="http://schemas.microsoft.com/office/drawing/2014/main" id="{697DFD44-40B2-4D52-AA48-F30543B299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124" y="899430"/>
            <a:ext cx="9162000" cy="180000"/>
          </a:xfrm>
          <a:prstGeom prst="rect">
            <a:avLst/>
          </a:prstGeom>
          <a:solidFill>
            <a:srgbClr val="EC8504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Rectangle 118">
            <a:extLst>
              <a:ext uri="{FF2B5EF4-FFF2-40B4-BE49-F238E27FC236}">
                <a16:creationId xmlns:a16="http://schemas.microsoft.com/office/drawing/2014/main" id="{67BF3236-D13F-47D1-B6B5-DA0009C4BE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124" y="-1"/>
            <a:ext cx="9162000" cy="900000"/>
          </a:xfrm>
          <a:prstGeom prst="rect">
            <a:avLst/>
          </a:prstGeom>
          <a:solidFill>
            <a:srgbClr val="132354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0" name="Rectangle 109">
            <a:extLst>
              <a:ext uri="{FF2B5EF4-FFF2-40B4-BE49-F238E27FC236}">
                <a16:creationId xmlns:a16="http://schemas.microsoft.com/office/drawing/2014/main" id="{856ABF6C-6C89-4A14-9432-014B906CD90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44934"/>
            <a:ext cx="2159000" cy="21590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1" name="Rectangle 110">
            <a:extLst>
              <a:ext uri="{FF2B5EF4-FFF2-40B4-BE49-F238E27FC236}">
                <a16:creationId xmlns:a16="http://schemas.microsoft.com/office/drawing/2014/main" id="{70E14F7F-F2ED-46B6-BEFA-51B1B593BA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59000" y="6644934"/>
            <a:ext cx="36004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2" name="Rectangle 111">
            <a:extLst>
              <a:ext uri="{FF2B5EF4-FFF2-40B4-BE49-F238E27FC236}">
                <a16:creationId xmlns:a16="http://schemas.microsoft.com/office/drawing/2014/main" id="{D2310ACC-968A-44AA-A9C6-09279D0AE3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24525" y="6644934"/>
            <a:ext cx="1368425" cy="21590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3" name="Rectangle 112">
            <a:extLst>
              <a:ext uri="{FF2B5EF4-FFF2-40B4-BE49-F238E27FC236}">
                <a16:creationId xmlns:a16="http://schemas.microsoft.com/office/drawing/2014/main" id="{9F8B080D-660F-4EAA-81E1-7B94135AC2F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91363" y="6644934"/>
            <a:ext cx="1296987" cy="215900"/>
          </a:xfrm>
          <a:prstGeom prst="rect">
            <a:avLst/>
          </a:prstGeom>
          <a:solidFill>
            <a:srgbClr val="DBD7D5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4" name="Rectangle 114">
            <a:extLst>
              <a:ext uri="{FF2B5EF4-FFF2-40B4-BE49-F238E27FC236}">
                <a16:creationId xmlns:a16="http://schemas.microsoft.com/office/drawing/2014/main" id="{166E9B09-8C75-4C90-92E0-E267962421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88350" y="6644934"/>
            <a:ext cx="7556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de-DE" sz="1000" b="1">
              <a:solidFill>
                <a:schemeClr val="bg1"/>
              </a:solidFill>
            </a:endParaRPr>
          </a:p>
        </p:txBody>
      </p:sp>
      <p:sp>
        <p:nvSpPr>
          <p:cNvPr id="15" name="Rectangle 117">
            <a:extLst>
              <a:ext uri="{FF2B5EF4-FFF2-40B4-BE49-F238E27FC236}">
                <a16:creationId xmlns:a16="http://schemas.microsoft.com/office/drawing/2014/main" id="{13145157-7715-4FFC-BA4E-9CB28EC68EC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3425" y="6630761"/>
            <a:ext cx="3846513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Multivariate Analyseverfahren - Dozentenservice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94F6C29-158C-4D8D-B0A6-1602EFF70E63}"/>
              </a:ext>
            </a:extLst>
          </p:cNvPr>
          <p:cNvSpPr txBox="1"/>
          <p:nvPr userDrawn="1"/>
        </p:nvSpPr>
        <p:spPr>
          <a:xfrm>
            <a:off x="261257" y="6057899"/>
            <a:ext cx="8645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Backhaus, Klaus/Erichson, Bernd/Gensler, Sonja/Weiber, Rolf/Weiber, Thomas: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Multivariate Analysemethoden – Eine anwendungsorientierte Einführung, 16. Aufl., Wiesbaden 2020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11855F68-90EA-422C-B286-963A2F04B69E}"/>
              </a:ext>
            </a:extLst>
          </p:cNvPr>
          <p:cNvSpPr txBox="1"/>
          <p:nvPr userDrawn="1"/>
        </p:nvSpPr>
        <p:spPr>
          <a:xfrm>
            <a:off x="345989" y="5909615"/>
            <a:ext cx="8561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Weiber, Rolf / Sarstedt, Marko: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Strukturgleichungsmodellierung –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Eine anwendungsorientierte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Einführung in die Kausalanalyse mit Hilfe von AMOS,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SmartPLS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und SPSS, 3.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Aufl., Wiesbaden 2021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Rectangle 113">
            <a:extLst>
              <a:ext uri="{FF2B5EF4-FFF2-40B4-BE49-F238E27FC236}">
                <a16:creationId xmlns:a16="http://schemas.microsoft.com/office/drawing/2014/main" id="{36DEF312-6033-4125-B9C4-13FB6C17AC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124" y="899430"/>
            <a:ext cx="9162000" cy="1800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8" name="Rectangle 118">
            <a:extLst>
              <a:ext uri="{FF2B5EF4-FFF2-40B4-BE49-F238E27FC236}">
                <a16:creationId xmlns:a16="http://schemas.microsoft.com/office/drawing/2014/main" id="{8A72C3AD-8F2E-4B27-8201-45213FA16D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124" y="-8165"/>
            <a:ext cx="9162000" cy="918000"/>
          </a:xfrm>
          <a:prstGeom prst="rect">
            <a:avLst/>
          </a:prstGeom>
          <a:solidFill>
            <a:srgbClr val="132354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Rectangle 109">
            <a:extLst>
              <a:ext uri="{FF2B5EF4-FFF2-40B4-BE49-F238E27FC236}">
                <a16:creationId xmlns:a16="http://schemas.microsoft.com/office/drawing/2014/main" id="{56E2FFCA-0DFB-4753-8FCB-3E7A2D0EC69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44934"/>
            <a:ext cx="2159000" cy="21590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0" name="Rectangle 110">
            <a:extLst>
              <a:ext uri="{FF2B5EF4-FFF2-40B4-BE49-F238E27FC236}">
                <a16:creationId xmlns:a16="http://schemas.microsoft.com/office/drawing/2014/main" id="{5B8A29AA-F164-4ACD-B2F0-F5905A9129E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59000" y="6644934"/>
            <a:ext cx="36004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1" name="Rectangle 111">
            <a:extLst>
              <a:ext uri="{FF2B5EF4-FFF2-40B4-BE49-F238E27FC236}">
                <a16:creationId xmlns:a16="http://schemas.microsoft.com/office/drawing/2014/main" id="{2B517FDC-B823-4917-B4BB-8F61035B8C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24525" y="6644934"/>
            <a:ext cx="1368425" cy="21590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2" name="Rectangle 112">
            <a:extLst>
              <a:ext uri="{FF2B5EF4-FFF2-40B4-BE49-F238E27FC236}">
                <a16:creationId xmlns:a16="http://schemas.microsoft.com/office/drawing/2014/main" id="{F815F973-CDEB-462D-95A3-9DBBB74938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91363" y="6644934"/>
            <a:ext cx="1296987" cy="215900"/>
          </a:xfrm>
          <a:prstGeom prst="rect">
            <a:avLst/>
          </a:prstGeom>
          <a:solidFill>
            <a:srgbClr val="DBD7D5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3" name="Rectangle 114">
            <a:extLst>
              <a:ext uri="{FF2B5EF4-FFF2-40B4-BE49-F238E27FC236}">
                <a16:creationId xmlns:a16="http://schemas.microsoft.com/office/drawing/2014/main" id="{7F7C3400-BE30-4C8F-9478-E9DFD01BBF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88350" y="6644934"/>
            <a:ext cx="755650" cy="2159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de-DE" sz="1000" b="1">
              <a:solidFill>
                <a:schemeClr val="bg1"/>
              </a:solidFill>
            </a:endParaRPr>
          </a:p>
        </p:txBody>
      </p:sp>
      <p:sp>
        <p:nvSpPr>
          <p:cNvPr id="14" name="Rectangle 117">
            <a:extLst>
              <a:ext uri="{FF2B5EF4-FFF2-40B4-BE49-F238E27FC236}">
                <a16:creationId xmlns:a16="http://schemas.microsoft.com/office/drawing/2014/main" id="{A4DA696B-D756-485C-9F66-C12CD102872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3425" y="6630761"/>
            <a:ext cx="3846513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 smtClean="0"/>
              <a:t>Strukturgleichungsmodellierung - </a:t>
            </a:r>
            <a:r>
              <a:rPr lang="de-DE" dirty="0"/>
              <a:t>Dozentenservice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6">
            <a:extLst>
              <a:ext uri="{FF2B5EF4-FFF2-40B4-BE49-F238E27FC236}">
                <a16:creationId xmlns:a16="http://schemas.microsoft.com/office/drawing/2014/main" id="{CDA05947-C78A-4AF4-A3F6-2182D40ED4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8312" y="2564294"/>
            <a:ext cx="8239083" cy="1440000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Foliensammlung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Strukturgleichungsmodellierung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Auflage - 2021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C48FCD4-9984-4126-8FBF-B926A47EAB5B}"/>
              </a:ext>
            </a:extLst>
          </p:cNvPr>
          <p:cNvSpPr txBox="1"/>
          <p:nvPr/>
        </p:nvSpPr>
        <p:spPr>
          <a:xfrm>
            <a:off x="475739" y="134739"/>
            <a:ext cx="8239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Weiber • Sarstedt</a:t>
            </a: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Strukturgleichungsmodellierung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482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3.6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Schätzergebnisse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die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Pfadkoeffizienten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Beispiel 2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569373"/>
            <a:ext cx="8280000" cy="37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335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12.2: Ansätze zur Schätzung formativer Messmodelle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30" y="1089000"/>
            <a:ext cx="822014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4228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12.2: Gütekriterien zur Beurteilung formativer Modelle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285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270326"/>
            <a:ext cx="8280000" cy="431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004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300192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12.3: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Formative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Messindikatoren für das Konstrukt Zufriedenheit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287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924047"/>
            <a:ext cx="8280000" cy="30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132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12.4: MIMIC-Modell für das Konstrukt „Zufriedenheit“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420" y="1089000"/>
            <a:ext cx="614316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0945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12.5: Ergebnisse der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Kollinearitätsprüfung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290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85334" y="-711000"/>
            <a:ext cx="3373333" cy="8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039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12.6: Ergebnisse zum Vergleich der MIMIC-Modelle 1 und 2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32000" y="-126843"/>
            <a:ext cx="4680000" cy="711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185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13.1: Struktur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einer Second-Order-Faktorenanalyse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297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001032"/>
            <a:ext cx="8280000" cy="285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8997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13.1: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Spezifika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Ablaufschritte der Second-Order-Faktorenanalyse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909" y="1089000"/>
            <a:ext cx="664018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345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13.2: Ergebnisse der Second-Order-Faktorenanalyse im Fallbeispiel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302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260" y="1089000"/>
            <a:ext cx="438948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2207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14.1: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Zentrale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Anwendungsfragen bei Gruppenvergleichen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609281"/>
            <a:ext cx="8280000" cy="363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15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3.7: Vollständige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Zerlegung einer Korrelation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750029"/>
            <a:ext cx="8280000" cy="135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1550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14.2: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Prüfung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Gruppenunterschieden mittels MGKA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313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32000" y="-685664"/>
            <a:ext cx="4680000" cy="822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3004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121920"/>
            <a:ext cx="8657828" cy="49008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Identitätsrestriktionen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verschiedenen Invarianz-Stufen und Zuordnung der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AMOS-Modellvarianten</a:t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319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12" y="1089000"/>
            <a:ext cx="674517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5357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14.4: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Prüfschema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Messinvarianz bei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reflektiven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Messmodellen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281" y="1089000"/>
            <a:ext cx="581343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5210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14.5: Kausalmodell für den Ländervergleich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326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144460"/>
            <a:ext cx="8280000" cy="25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6957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14.6: </a:t>
            </a:r>
            <a:r>
              <a:rPr lang="sv-S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Modellvarianten </a:t>
            </a:r>
            <a:r>
              <a:rPr lang="sv-S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MGFA in AMOS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514" y="1089000"/>
            <a:ext cx="532297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7116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14.7: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Parameterlabels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die Gruppe 1 (DEU)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329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21" y="1089000"/>
            <a:ext cx="647835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378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14.8: </a:t>
            </a:r>
            <a:r>
              <a:rPr lang="da-DK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Modifcation </a:t>
            </a:r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Indices </a:t>
            </a:r>
            <a:r>
              <a:rPr lang="da-DK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Indikator-Konstanten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578" y="1089000"/>
            <a:ext cx="3524844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6007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14.9: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Freisetzung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restringierten Parameter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332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56" y="1089000"/>
            <a:ext cx="739268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0571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14.10: Gütekriterien der partiell restringierten Modellvarianten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333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694" y="1089000"/>
            <a:ext cx="469061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982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14.11: </a:t>
            </a:r>
            <a:r>
              <a:rPr lang="sv-S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Modellvarianten der </a:t>
            </a:r>
            <a:r>
              <a:rPr lang="sv-S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MGKA in AMOS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334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85" y="1089000"/>
            <a:ext cx="678443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18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3.8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Kausale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korrelative Effekte in Beispiel 2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166875"/>
            <a:ext cx="8280000" cy="2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8699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14.12: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Unstandardisierte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Parameterschätzungen für beide Gruppen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335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32000" y="-115116"/>
            <a:ext cx="4680000" cy="70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7397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14.13: Vollständige Ergebnisse des Gruppenvergleichs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336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235" y="1089000"/>
            <a:ext cx="466953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1722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14.14: Festlegung der Gruppennamen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767" y="1089000"/>
            <a:ext cx="664046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002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14.15: Zuweisung der Datensätze für die Multi-Group-Analysis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129321"/>
            <a:ext cx="8280000" cy="459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3671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14.16: Aufbau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AMOS-Text-Outputs für die Multi-Group-Analysis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273393"/>
            <a:ext cx="8280000" cy="431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2328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15.1: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Spezifika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PLS-Ansatzes im allgemeinen Prozess der SGM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39" y="1089000"/>
            <a:ext cx="767712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8957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15.2: Gütekriterien zur Beurteilung der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reflektiven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Messmodelle in PLS-SEM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663" y="1089000"/>
            <a:ext cx="6972674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1403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15.3: Gütekriterien zur Beurteilung des Strukturmodells in PLS-SEM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357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16" y="1089000"/>
            <a:ext cx="365756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370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Vollständiges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Pfaddiagramm im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SmartPLS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-Modellierungsfenster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363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261862"/>
            <a:ext cx="8280000" cy="433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6887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15.2: Pfaddiagramm im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SmartPLS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-Modellierungsfenster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365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57" y="1089000"/>
            <a:ext cx="742848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46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3.9: Typen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Strukturgleichungsmodellen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306434"/>
            <a:ext cx="8280000" cy="22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461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15.3: PLS-Algorithmus Dialogfenster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366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424338"/>
            <a:ext cx="8280000" cy="200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0482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15.4: Ergebnisse im Modellierungsfenster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16" y="1089000"/>
            <a:ext cx="745976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9571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15.5: Äußere Ladungen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225540"/>
            <a:ext cx="8280000" cy="440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2473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15.6: Reliabilität und Validität der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Konstruktmessungen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369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477213"/>
            <a:ext cx="8280000" cy="190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1297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15.7: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HTMT-Werte</a:t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369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486337"/>
            <a:ext cx="8280000" cy="188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0291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15.8: Bootstrapping Dialogfenster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370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208802"/>
            <a:ext cx="8280000" cy="444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4944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15.9: Bootstrapping-Ergebnisbericht (HTMT)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370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208802"/>
            <a:ext cx="8280000" cy="444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7743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15.10: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PLSpredict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Dialogbox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216995"/>
            <a:ext cx="8280000" cy="442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954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15.11: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PLSpredict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-Ergebnisse (PLS)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372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15" y="1089000"/>
            <a:ext cx="694757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4069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15.12: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PLSpredict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-Ergebnisse (LM)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372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82" y="1089000"/>
            <a:ext cx="690883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67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3.10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Steckbrief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Pfadanalyse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394" y="1089000"/>
            <a:ext cx="310721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3900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15.13: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Bootstrapping-Ergebnisbericht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Pfadkoeffizienten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373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427256"/>
            <a:ext cx="8280000" cy="200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9081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15.4: Vergleich der Schätzergebnisse von PLS und LISREL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374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388539"/>
            <a:ext cx="8280000" cy="20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4255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15.5: Schätzergebnisse des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PLSc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-Ansatzes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375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381037"/>
            <a:ext cx="8280000" cy="20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5423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16.1: Vergleich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Schätzergebnisse von PLS und GSCA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384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36419" y="-711000"/>
            <a:ext cx="1471162" cy="8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3723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16.1: Schematische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Darstellung der Modellschätzung mittels USM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389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447" y="1089000"/>
            <a:ext cx="348510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279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109183"/>
            <a:ext cx="8657828" cy="502818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16.2: Von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NEUSREL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geschätzter Wirkungszusammenhang zwischen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Preis_1 und 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Zufriedenheit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362" y="1089000"/>
            <a:ext cx="594127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7081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17.1: Ursachenkategorien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Common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Variance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399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851594"/>
            <a:ext cx="8280000" cy="31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0640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17.2: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Verwendung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Methodenfaktoren im Kausalmodell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405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581" y="1089000"/>
            <a:ext cx="639283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1164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17.1:  Beispieldaten zur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Berechnung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Prädikator-Bedeutung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783" y="1089000"/>
            <a:ext cx="4204434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2469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17.2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Ergebnisse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einer Linearen Regression für die Beispieldaten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412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542659"/>
            <a:ext cx="8280000" cy="177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83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3.11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Ablaufschritte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Strukturgleichungsanalyse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240586"/>
            <a:ext cx="8280000" cy="437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2062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17.3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Ermittlung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relativen Prädikator-Bedeutung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413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493129"/>
            <a:ext cx="8280000" cy="387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3043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17.4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Beispiele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hierarchische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Datenstrukturen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416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1162050"/>
            <a:ext cx="80581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502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17.5: Alternative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Bezeichnungen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Zwei-Ebenen-Modellen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417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1838325"/>
            <a:ext cx="63246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1679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17.3: Beispiel einer eindeutig hierarchischen Datenstruktur mit drei Ebenen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167312"/>
            <a:ext cx="8280000" cy="252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3178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122830"/>
            <a:ext cx="8657828" cy="48917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17.4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Boxplot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Streuung der abhängigen Variablen auf der Individualebene und in den drei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Gruppen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 der Kontextebene im Beispiel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065" y="1089000"/>
            <a:ext cx="586187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3467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17.5: Effekte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Kontextebene auf die Wirkbeziehungen auf der Individualebene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897230"/>
            <a:ext cx="8280000" cy="30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3259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17.6: Variation der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Regressionskoeffizienten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den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Einfluss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Kontextebene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426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761" y="1089000"/>
            <a:ext cx="582447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6488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122830"/>
            <a:ext cx="8657828" cy="48917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17.7: Verteilung der Ausprägung von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Regressionskoeffizienten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30 Vertriebsniederlassungen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488" y="1089000"/>
            <a:ext cx="684302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735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122830"/>
            <a:ext cx="8657828" cy="48917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17.8: Kennzeichnung von Random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Random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Intercepts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einem einfachen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Kausaldiagramm</a:t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925" y="3019425"/>
            <a:ext cx="42481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727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17.9: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einer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Konfirmatorischen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Faktorenanalyse (KFA)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434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42" y="1089000"/>
            <a:ext cx="780711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94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59148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3.1: Variablen-Notation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einem allgemeinen SGM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768419"/>
            <a:ext cx="8280000" cy="332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2924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17.10: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Mehrebenen-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Konfirmatorische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Faktorenanalyse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435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39" y="1089000"/>
            <a:ext cx="822192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384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109182"/>
            <a:ext cx="8657828" cy="502818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17.11: Strukturgleichungsmodell mit latent endogenen Variablen (Ausgangsbeispiel)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436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496068"/>
            <a:ext cx="8280000" cy="386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041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17.12: Mehrebenen-Strukturmodell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437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80" y="1089000"/>
            <a:ext cx="782644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3672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17.6: Analyseoptionen in Bezug auf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Moderatoreffekte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442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458644"/>
            <a:ext cx="8280000" cy="194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6987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17.13: Kausalmodell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latentem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Moderatorkonstrukt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443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845242"/>
            <a:ext cx="8280000" cy="316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1449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122831"/>
            <a:ext cx="8657828" cy="48917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17.14: Modellierungsmöglichkeiten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Mplus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Muthén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Muthén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2017, S. 3)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446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934" y="1089000"/>
            <a:ext cx="662213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86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3.12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Strukturmodell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48" y="1089000"/>
            <a:ext cx="721830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25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3.13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Reflektive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versus formative Messmodelle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154" y="1089000"/>
            <a:ext cx="421569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63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134112"/>
            <a:ext cx="8365392" cy="477888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3.2: Entscheidungskriterien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Identifikation formativer und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reflektiver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Indikatorvariablen.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Anlehnung an: Jarvis et al. 2003, S. 203)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495" y="1089000"/>
            <a:ext cx="564901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97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1.1: Hempel-Oppenheim-Schema</a:t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6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675" y="1089000"/>
            <a:ext cx="570665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64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3.14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Reflektive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Messmodelle der latenten Variablen in Beispiel 3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552120"/>
            <a:ext cx="8280000" cy="375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12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3.15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Pfaddiagramm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vollständigen SGM für Beispiel 3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518927"/>
            <a:ext cx="8280000" cy="38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66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3.16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Allgemeine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Konstruktionsregeln zur Erstellung eines Pfaddiagramms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572" y="1089000"/>
            <a:ext cx="642285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60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121920"/>
            <a:ext cx="8460000" cy="49008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3.17: Regeln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mathematischen Abbildung des Pfaddiagramms in einem linearen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Gleichungssystem</a:t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102031"/>
            <a:ext cx="8280000" cy="265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52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121920"/>
            <a:ext cx="8460000" cy="49008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3.18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Regeln zur Darstellung eines Strukturgleichungssystems in Matrizenschreibweise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104348"/>
            <a:ext cx="8280000" cy="264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49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Parametermatrizen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eines vollständigen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Strukturgleichungssystems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726887"/>
            <a:ext cx="8280000" cy="340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05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3.19: Allgemeiner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Aufbau der Korrelationsmatrix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465154"/>
            <a:ext cx="8280000" cy="392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10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3.20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Varianzzerlegung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faktoranalytischen Modell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549216"/>
            <a:ext cx="8280000" cy="375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4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Diskrepanzfunktionen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iterativer Schätzalgorithmen in AMOS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97" y="1089000"/>
            <a:ext cx="717960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Anforderungen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Eigenschaften iterativer Schätzverfahren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422499"/>
            <a:ext cx="8280000" cy="201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6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59148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2.1: Interpretation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Höhe von Korrelationen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15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286036"/>
            <a:ext cx="8280000" cy="228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32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3.21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Steckbrief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Kovarianzstrukturanalyse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616" y="1089000"/>
            <a:ext cx="523676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13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3.22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Stufen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PLS-Schätzalgorithmus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147846"/>
            <a:ext cx="8280000" cy="456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78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3.23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Iterative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Schätzung der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Konstruktwerte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auf Stufe I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538" y="1089000"/>
            <a:ext cx="510292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57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3.24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Steckbrief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varianzanalytischen Ansatzes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531" y="1089000"/>
            <a:ext cx="435093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88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109728"/>
            <a:ext cx="8536080" cy="502272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Zentrale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Unterschiede zwischen dem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kovarianzanalytischen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dem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varianzanalytischen Ansatz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Kausalanalyse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012" y="1089000"/>
            <a:ext cx="489997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19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4.1: Allgemeiner Prozess der Strukturgleichungsmodellierung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890" y="1089000"/>
            <a:ext cx="340622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51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Kausalhypothesen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Fallbeispiel</a:t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669" y="1089000"/>
            <a:ext cx="537666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55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4.1: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Indikatoren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 Fallbeispiel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397" y="1089000"/>
            <a:ext cx="328720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833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4.1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(Fortsetzung)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8" y="2376488"/>
            <a:ext cx="5838825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05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5.1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Reflektive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formative Konstrukt-Konzeptualisierungen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000" y="1089000"/>
            <a:ext cx="416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46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2.1: Kausale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Interpretationsmöglichkeiten einer Korrelation (Beispiele)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18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63" y="1089000"/>
            <a:ext cx="755807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990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Ablaufschritte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Konzeptualisierung von latenten Konstrukten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169126"/>
            <a:ext cx="8280000" cy="45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38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Grundprinzip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Zweisprachentheorie nach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Carnap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169126"/>
            <a:ext cx="8280000" cy="45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95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6.1: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Indikatoren-Checkliste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das Konstrukt „Zufriedenheit“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119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36" y="1089000"/>
            <a:ext cx="800632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449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6.2: Richtlinie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Verwendung von Single-Items (Hair et al. 2017, S. 46)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124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027" y="1089000"/>
            <a:ext cx="479594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467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6.2: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Vor-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Nachteile von Single-Item-Messungen und Multiple-Item-Messungen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468" y="1089000"/>
            <a:ext cx="4089064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815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109728"/>
            <a:ext cx="8536080" cy="502272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6.3: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Indikatoren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Statements zur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reflektiven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Messung des Konstruktes „Kundenbindung“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Fallbeispiel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16" y="1089000"/>
            <a:ext cx="693876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201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6.4: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Ablaufschritte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Operationalisierung latenter Konstrukte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454" y="1089000"/>
            <a:ext cx="374709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685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Gütekriterien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Prüfung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reflektiver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Messmodelle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687" y="1089000"/>
            <a:ext cx="666462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203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7.1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Ergebnisse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EFA für das Konstrukt „Kundenbindung“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145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210" y="1089000"/>
            <a:ext cx="521158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951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7.2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Ergebnisse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Parallelanalyse</a:t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770" y="1089000"/>
            <a:ext cx="508046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70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3.1: Steckbrief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Strukturgleichungsanalyse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22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253" y="1089000"/>
            <a:ext cx="6327494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459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7.3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Reliabilitäten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Messindikatoren für das Konstrukt „Kundenbindung“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632309"/>
            <a:ext cx="8280000" cy="159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920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109728"/>
            <a:ext cx="8536080" cy="502272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Gütekriterien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ersten Generation und Schwellenwerte zur Beurteilung von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Indikator- und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Konstruktreliabilität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733097"/>
            <a:ext cx="8280000" cy="339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593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97536"/>
            <a:ext cx="8460000" cy="514464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7.4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Ergebnisse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explorativen Faktorenanalyse bei simultaner Betrachtung aller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hypothetischen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Konstrukte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156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287" y="1089000"/>
            <a:ext cx="501542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646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.3: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Ablaufschritte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konfirmatorischen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Faktorenanalyse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264657"/>
            <a:ext cx="8280000" cy="432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504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.4: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Explorative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versus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konfirmatorische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Faktorenanalyse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159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899" y="1089000"/>
            <a:ext cx="614020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367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7.5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Typische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Faktorladungsmatrizen bei EFA und KFA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744" y="1090982"/>
            <a:ext cx="6474513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064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134112"/>
            <a:ext cx="8460000" cy="477888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7.6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Pfaddiagramm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KFA und standardisierte Parameterschätzungen für das Fallbeispiel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740" y="1089000"/>
            <a:ext cx="514852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037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7.7: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Reliabilitätsberechnungen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das Fallbeispiel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50" y="1089000"/>
            <a:ext cx="717450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039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7.8: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KFA-Parameterschätzungen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das Fallbeispiel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166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015613"/>
            <a:ext cx="8280000" cy="282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17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109728"/>
            <a:ext cx="8536080" cy="502272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.5: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Gütekriterien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zweiten Generation und Schwellenwerte zur Beurteilung von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Indikator- und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Faktorreliabilität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167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908693"/>
            <a:ext cx="8280000" cy="304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88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3.2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Strukturgleichungsanalyse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26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495714"/>
            <a:ext cx="8280000" cy="386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654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7.9: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KFA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Außenkriterien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20" y="1089000"/>
            <a:ext cx="686076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439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7.10: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MTMM-Matrix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das Fallbeispiel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174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31" y="1089000"/>
            <a:ext cx="718653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112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7.11: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Korrelationsmatrix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Indikatoren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179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08528" y="-711000"/>
            <a:ext cx="4126945" cy="8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769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.6: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Gütekriterien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Schwellenwerte zur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Validitätsprüfung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77" y="1089000"/>
            <a:ext cx="715764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397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.7: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Ablaufschritte der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Konstruktprüfung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bei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reflektiven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Messmodellen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744" y="1089000"/>
            <a:ext cx="477051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796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8.1: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Aktivierung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FIML-Schätzung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AMOS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956" y="1089000"/>
            <a:ext cx="423808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441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8.2: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Schiefe-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Wölbungsmaße der Variablen im Fallbeispiel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100250"/>
            <a:ext cx="8280000" cy="46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034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8.1: Latente Variable und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Messvariablen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Fallbeispiel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201" y="1089000"/>
            <a:ext cx="434759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470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8.3: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Pfaddiagramm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vollständigen Kausalmodells im Fallbeispiel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476" y="1089000"/>
            <a:ext cx="652104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628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8.4: Dialogfenster zur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Festlegung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Pfadgewichten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Varianzen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294" y="1089000"/>
            <a:ext cx="646941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13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3.3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Pfaddiagramm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Beispiel 2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568706"/>
            <a:ext cx="8280000" cy="372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745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8.5: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Grafikoberfäche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Toolbox von Amos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Graphics</a:t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207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962" y="1089000"/>
            <a:ext cx="625807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275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8.6: Ausgewählte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Zeichenwerkzeuge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Pfaddiagramm-Erstellung</a:t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207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818" y="1089000"/>
            <a:ext cx="4756364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787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8.7: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Dialogfenster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Auswahl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Rohdatendatei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127298"/>
            <a:ext cx="8280000" cy="460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906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8.8: Dialogfenster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Estimation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538" y="1089000"/>
            <a:ext cx="422692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57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8.2: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Inhalte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Optionen des „Output“- Dialogfensters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582" y="1089000"/>
            <a:ext cx="455483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92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8.9: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Dialogfenster „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Output“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682" y="1089000"/>
            <a:ext cx="422263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027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8.10: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Schaltflächen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 Start und zum Anzeigen der Ergebnisse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330857"/>
            <a:ext cx="8280000" cy="219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631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9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eines Gesamtmodells nach Prüfsituationen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292583"/>
            <a:ext cx="8280000" cy="427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78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9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Inferenzstatistische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Gütekriterien für das Fallbeispiel in AMOS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223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848527"/>
            <a:ext cx="8280000" cy="316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519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9.3: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RMR-Wert und Goodness of Fit-Indices in AMOS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227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824943"/>
            <a:ext cx="8280000" cy="120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78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3.4: Empirische Korrelationsmatrix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00" y="2232058"/>
            <a:ext cx="7560000" cy="239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313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9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.4: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Übersicht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zentralen inkrementellen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Fitmaße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970" y="1089000"/>
            <a:ext cx="342806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875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9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.5: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Indizes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„Baseline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in AMOS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233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777542"/>
            <a:ext cx="8280000" cy="130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093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9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.6: Gütekriterien zum Modellvergleich und zur Modellsparsamkeit in AMOS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237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171" y="1089000"/>
            <a:ext cx="641965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314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000" y="288000"/>
            <a:ext cx="853608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9.1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Gütemaße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Beurteilung des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Gesamtfits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eines Modells</a:t>
            </a:r>
            <a:b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239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136342"/>
            <a:ext cx="8280000" cy="458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208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10.1: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Unstandardisierte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Parameterschätzungen im Fallbeispiel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689" y="1089000"/>
            <a:ext cx="645862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004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ctrTitle"/>
              </p:nvPr>
            </p:nvSpPr>
            <p:spPr>
              <a:xfrm>
                <a:off x="486172" y="288000"/>
                <a:ext cx="8460000" cy="324000"/>
              </a:xfrm>
              <a:noFill/>
            </p:spPr>
            <p:txBody>
              <a:bodyPr anchor="t">
                <a:noAutofit/>
              </a:bodyPr>
              <a:lstStyle/>
              <a:p>
                <a:pPr algn="l"/>
                <a:r>
                  <a:rPr lang="de-DE" sz="1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Abbildung </a:t>
                </a:r>
                <a:r>
                  <a:rPr lang="de-DE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10.2: Schätzergebnisse für die modelltheoretische Varianz-Kovarianz-Matrix </a:t>
                </a:r>
                <a:r>
                  <a:rPr lang="de-DE" sz="1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de-DE" sz="16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Σ</m:t>
                        </m:r>
                      </m:e>
                    </m:acc>
                  </m:oMath>
                </a14:m>
                <a:r>
                  <a:rPr lang="de-DE" sz="1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br>
                  <a:rPr lang="de-DE" sz="1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sz="1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de-DE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de-DE" sz="1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249</a:t>
                </a:r>
                <a:endParaRPr lang="de-DE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486172" y="288000"/>
                <a:ext cx="8460000" cy="324000"/>
              </a:xfrm>
              <a:blipFill>
                <a:blip r:embed="rId2"/>
                <a:stretch>
                  <a:fillRect l="-432" r="-793" b="-1094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94752" y="-711000"/>
            <a:ext cx="2954497" cy="8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111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10.3: Pfaddiagramm mit standardisierter Lösung im Fallbeispiel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518" y="1089000"/>
            <a:ext cx="6514964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948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10.4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Parameterschätzer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Strukturmodells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251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17" y="1089000"/>
            <a:ext cx="692096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748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10.5: Direkte kausale Effekte in der standardisierten Lösung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252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417" y="1089000"/>
            <a:ext cx="605516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93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10.6: Standardisierte totale kausale Effekte im Fallbeispiel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254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030" y="1089000"/>
            <a:ext cx="595394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76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3.5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Berechnung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Pfadkoeffizienten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Beispiel 2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mittels Regressionsanalyse</a:t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460" y="1089000"/>
            <a:ext cx="488708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631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10.7: Matrix der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 das Fallbeispiel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129000"/>
            <a:ext cx="8280000" cy="4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481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11.1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Ansatzpunkte zur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Modifkation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Modellstruktur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259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111279"/>
            <a:ext cx="8280000" cy="463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335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11.2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Standardisierte Residuen im Fallbeispiel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263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836478"/>
            <a:ext cx="8280000" cy="318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2808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11.3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Modifcation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Indices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„Modell 1a“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264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887" y="1089000"/>
            <a:ext cx="343022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057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460000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11.4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M.I.-Werte nach der ersten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Modifkation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(Auszug)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265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129033"/>
            <a:ext cx="8280000" cy="259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374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11.5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Prozess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sukzessiven Verbesserung der Modellanpassung für Modell 1a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266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62" y="1089000"/>
            <a:ext cx="788687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904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11.6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Pfaddiagramm und Güte des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modifizierten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267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867" y="1089000"/>
            <a:ext cx="476626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601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11.7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Gütemaße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zum Vergleich der Modelle 1a und 2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268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401" y="1089000"/>
            <a:ext cx="503919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681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 12.1:Bezeichnungen von Messvariablen bei formativen und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reflektiven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Messansätzen</a:t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275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858157"/>
            <a:ext cx="8280000" cy="114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4410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6172" y="288000"/>
            <a:ext cx="8657828" cy="324000"/>
          </a:xfrm>
          <a:noFill/>
        </p:spPr>
        <p:txBody>
          <a:bodyPr anchor="t">
            <a:no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Abbildung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12.1: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Reflektives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versus formatives Messmodell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275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01" y="1089000"/>
            <a:ext cx="798919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18564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2125</Words>
  <Application>Microsoft Office PowerPoint</Application>
  <PresentationFormat>Bildschirmpräsentation (4:3)</PresentationFormat>
  <Paragraphs>167</Paragraphs>
  <Slides>165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165</vt:i4>
      </vt:variant>
    </vt:vector>
  </HeadingPairs>
  <TitlesOfParts>
    <vt:vector size="169" baseType="lpstr">
      <vt:lpstr>Arial</vt:lpstr>
      <vt:lpstr>Calibri</vt:lpstr>
      <vt:lpstr>Cambria Math</vt:lpstr>
      <vt:lpstr>Larissa-Design</vt:lpstr>
      <vt:lpstr>PowerPoint-Präsentation</vt:lpstr>
      <vt:lpstr>Abbildung 1.1: Hempel-Oppenheim-Schema S. 6</vt:lpstr>
      <vt:lpstr>Tabelle 2.1: Interpretation der Höhe von Korrelationen S. 15</vt:lpstr>
      <vt:lpstr>Abbildung 2.1: Kausale Interpretationsmöglichkeiten einer Korrelation (Beispiele) S. 18</vt:lpstr>
      <vt:lpstr>Abbildung 3.1: Steckbrief zur Strukturgleichungsanalyse S. 22</vt:lpstr>
      <vt:lpstr>Abbildung 3.2: Methoden der Strukturgleichungsanalyse S. 26</vt:lpstr>
      <vt:lpstr>Abbildung 3.3: Pfaddiagramm für Beispiel 2 S. 28</vt:lpstr>
      <vt:lpstr>Abbildung 3.4: Empirische Korrelationsmatrix für Beispiel 2 S. 29</vt:lpstr>
      <vt:lpstr>Abbildung 3.5: Berechnung der Pfadkoeffizienten in Beispiel 2 mittels Regressionsanalyse S. 30</vt:lpstr>
      <vt:lpstr>Abbildung 3.6: Schätzergebnisse für die Pfadkoeffizienten im Beispiel 2 S. 31</vt:lpstr>
      <vt:lpstr>Abbildung 3.7: Vollständige Zerlegung einer Korrelation S. 32</vt:lpstr>
      <vt:lpstr>Abbildung 3.8: Kausale und korrelative Effekte in Beispiel 2 S. 34</vt:lpstr>
      <vt:lpstr>Abbildung 3.9: Typen von Strukturgleichungsmodellen S. 34</vt:lpstr>
      <vt:lpstr>Abbildung 3.10: Steckbrief zur Pfadanalyse S. 36</vt:lpstr>
      <vt:lpstr>Abbildung 3.11: Ablaufschritte der Strukturgleichungsanalyse S. 38</vt:lpstr>
      <vt:lpstr>Tabelle 3.1: Variablen-Notation in einem allgemeinen SGM S. 39</vt:lpstr>
      <vt:lpstr>Abbildung 3.12: Strukturmodell im Beispiel 3 S. 40</vt:lpstr>
      <vt:lpstr>Abbildung 3.13: Reflektive versus formative Messmodelle S. 42</vt:lpstr>
      <vt:lpstr>Tabelle 3.2: Entscheidungskriterien zur Identifikation formativer und reflektiver Indikatorvariablen. (In Anlehnung an: Jarvis et al. 2003, S. 203) S. 44</vt:lpstr>
      <vt:lpstr>Abbildung 3.14: Reflektive Messmodelle der latenten Variablen in Beispiel 3 S. 45</vt:lpstr>
      <vt:lpstr>Abbildung 3.15: Pfaddiagramm des vollständigen SGM für Beispiel 3 S. 46</vt:lpstr>
      <vt:lpstr>Abbildung 3.16: Allgemeine Konstruktionsregeln zur Erstellung eines Pfaddiagramms S. 47</vt:lpstr>
      <vt:lpstr>Abbildung 3.17: Regeln zur mathematischen Abbildung des Pfaddiagramms in einem linearen Gleichungssystem S. 48</vt:lpstr>
      <vt:lpstr>Abbildung 3.18: Regeln zur Darstellung eines Strukturgleichungssystems in Matrizenschreibweise S. 49</vt:lpstr>
      <vt:lpstr>Tabelle 3.3: Parametermatrizen eines vollständigen Strukturgleichungssystems S. 52</vt:lpstr>
      <vt:lpstr>Abbildung 3.19: Allgemeiner Aufbau der Korrelationsmatrix S. 58</vt:lpstr>
      <vt:lpstr>Abbildung 3.20: Varianzzerlegung im faktoranalytischen Modell S. 63</vt:lpstr>
      <vt:lpstr>Tabelle 3.4: Diskrepanzfunktionen iterativer Schätzalgorithmen in AMOS S. 66</vt:lpstr>
      <vt:lpstr>Tabelle 3.5: Anforderungen und Eigenschaften iterativer Schätzverfahren S. 67</vt:lpstr>
      <vt:lpstr>Abbildung 3.21: Steckbrief zur Kovarianzstrukturanalyse S. 68</vt:lpstr>
      <vt:lpstr>Abbildung 3.22: Stufen des PLS-Schätzalgorithmus S. 71</vt:lpstr>
      <vt:lpstr>Abbildung 3.23: Iterative Schätzung der Konstruktwerte auf Stufe I S. 72</vt:lpstr>
      <vt:lpstr>Abbildung 3.24: Steckbrief des varianzanalytischen Ansatzes S. 78</vt:lpstr>
      <vt:lpstr>Tabelle 3.6: Zentrale Unterschiede zwischen dem kovarianzanalytischen und dem varianzanalytischen Ansatz der Kausalanalyse S. 79</vt:lpstr>
      <vt:lpstr>Abbildung 4.1: Allgemeiner Prozess der Strukturgleichungsmodellierung S. 94</vt:lpstr>
      <vt:lpstr>Abbildung 4.2: System der Kausalhypothesen im Fallbeispiel S. 99</vt:lpstr>
      <vt:lpstr>Tabelle 4.1: Indikatoren zum Fallbeispiel S. 100</vt:lpstr>
      <vt:lpstr>Tabelle 4.1: (Fortsetzung) S. 101</vt:lpstr>
      <vt:lpstr>Abbildung 5.1: Reflektive und formative Konstrukt-Konzeptualisierungen S. 108</vt:lpstr>
      <vt:lpstr>Tabelle 5.1: Ablaufschritte zur Konzeptualisierung von latenten Konstrukten S. 110</vt:lpstr>
      <vt:lpstr>Abbildung 6.1: Grundprinzip der Zweisprachentheorie nach Carnap S. 115</vt:lpstr>
      <vt:lpstr>Tabelle 6.1: Indikatoren-Checkliste für das Konstrukt „Zufriedenheit“ S. 119</vt:lpstr>
      <vt:lpstr>Abbildung 6.2: Richtlinie zur Verwendung von Single-Items (Hair et al. 2017, S. 46) S. 124</vt:lpstr>
      <vt:lpstr>Tabelle 6.2: Vor- und Nachteile von Single-Item-Messungen und Multiple-Item-Messungen S. 125</vt:lpstr>
      <vt:lpstr>Tabelle 6.3: Indikatoren und Statements zur reflektiven Messung des Konstruktes „Kundenbindung“ im Fallbeispiel S. 131</vt:lpstr>
      <vt:lpstr>Tabelle 6.4: Ablaufschritte zur Operationalisierung latenter Konstrukte S. 133</vt:lpstr>
      <vt:lpstr>Tabelle 7.1: Gütekriterien zur Prüfung reflektiver Messmodelle S. 140</vt:lpstr>
      <vt:lpstr>Abbildung 7.1: Ergebnisse der EFA für das Konstrukt „Kundenbindung“ S. 145</vt:lpstr>
      <vt:lpstr>Abbildung 7.2: Ergebnisse der Parallelanalyse S. 146</vt:lpstr>
      <vt:lpstr>Abbildung 7.3: Reliabilitäten der Messindikatoren für das Konstrukt „Kundenbindung“ S. 151</vt:lpstr>
      <vt:lpstr>Tabelle 7.2: Gütekriterien der ersten Generation und Schwellenwerte zur Beurteilung von Indikator- und Konstruktreliabilität S. 153</vt:lpstr>
      <vt:lpstr>Abbildung 7.4: Ergebnisse der explorativen Faktorenanalyse bei simultaner Betrachtung aller hypothetischen Konstrukte S. 156</vt:lpstr>
      <vt:lpstr>Tabelle 7.3: Ablaufschritte der konfirmatorischen Faktorenanalyse S. 158</vt:lpstr>
      <vt:lpstr>Tabelle 7.4: Explorative versus konfirmatorische Faktorenanalyse S. 159</vt:lpstr>
      <vt:lpstr>Abbildung 7.5: Typische Faktorladungsmatrizen bei EFA und KFA S. 160</vt:lpstr>
      <vt:lpstr>Abbildung 7.6: Pfaddiagramm der KFA und standardisierte Parameterschätzungen für das Fallbeispiel S. 164</vt:lpstr>
      <vt:lpstr>Abbildung 7.7: Reliabilitätsberechnungen für das Fallbeispiel S. 165</vt:lpstr>
      <vt:lpstr>Abbildung 7.8: KFA-Parameterschätzungen für das Fallbeispiel S. 166</vt:lpstr>
      <vt:lpstr>Tabelle 7.5: Gütekriterien der zweiten Generation und Schwellenwerte zur Beurteilung von Indikator- und Faktorreliabilität S. 167</vt:lpstr>
      <vt:lpstr>Abbildung 7.9: KFA mit Außenkriterien S. 171</vt:lpstr>
      <vt:lpstr>Abbildung 7.10: MTMM-Matrix für das Fallbeispiel S. 174</vt:lpstr>
      <vt:lpstr>Abbildung 7.11: Korrelationsmatrix der Indikatoren S. 179</vt:lpstr>
      <vt:lpstr>Tabelle 7.6: Gütekriterien und Schwellenwerte zur Validitätsprüfung S. 181</vt:lpstr>
      <vt:lpstr>Tabelle 7.7: Phasen und Ablaufschritte der Konstruktprüfung bei reflektiven Messmodellen S. 182</vt:lpstr>
      <vt:lpstr>Abbildung 8.1: Aktivierung der FIML-Schätzung in AMOS S. 194</vt:lpstr>
      <vt:lpstr>Abbildung 8.2: Schiefe- und Wölbungsmaße der Variablen im Fallbeispiel S. 199</vt:lpstr>
      <vt:lpstr>Tabelle 8.1: Latente Variable und Messvariablen im Fallbeispiel S. 201</vt:lpstr>
      <vt:lpstr>Abbildung 8.3: Pfaddiagramm des vollständigen Kausalmodells im Fallbeispiel S. 202</vt:lpstr>
      <vt:lpstr>Abbildung 8.4: Dialogfenster zur Festlegung von Pfadgewichten und Varianzen S. 204</vt:lpstr>
      <vt:lpstr>Abbildung 8.5: Grafikoberfäche und Toolbox von Amos Graphics S. 207</vt:lpstr>
      <vt:lpstr>Abbildung 8.6: Ausgewählte Zeichenwerkzeuge zur Pfaddiagramm-Erstellung S. 207</vt:lpstr>
      <vt:lpstr>Abbildung 8.7: Dialogfenster zur Auswahl der Rohdatendatei S. 208</vt:lpstr>
      <vt:lpstr>Abbildung 8.8: Dialogfenster „Estimation“ S. 209</vt:lpstr>
      <vt:lpstr>Tabelle 8.2: Inhalte der Optionen des „Output“- Dialogfensters S. 210</vt:lpstr>
      <vt:lpstr>Abbildung 8.9: Dialogfenster „Output“ S. 211</vt:lpstr>
      <vt:lpstr>Abbildung 8.10: Schaltflächen zum Start und zum Anzeigen der Ergebnisse S. 211</vt:lpstr>
      <vt:lpstr>Abbildung 9.1: Evaluation eines Gesamtmodells nach Prüfsituationen S. 218</vt:lpstr>
      <vt:lpstr>Abbildung 9.2: Inferenzstatistische Gütekriterien für das Fallbeispiel in AMOS S. 223</vt:lpstr>
      <vt:lpstr>Abbildung 9.3: RMR-Wert und Goodness of Fit-Indices in AMOS S. 227</vt:lpstr>
      <vt:lpstr>Abbildung 9.4: Übersicht der zentralen inkrementellen Fitmaße S. 232</vt:lpstr>
      <vt:lpstr>Abbildung 9.5: Indizes der „Baseline Comparisons“ in AMOS S. 233</vt:lpstr>
      <vt:lpstr>Abbildung 9.6: Gütekriterien zum Modellvergleich und zur Modellsparsamkeit in AMOS S. 237</vt:lpstr>
      <vt:lpstr>Tabelle 9.1: Gütemaße zur Beurteilung des Gesamtfits eines Modells S. 239</vt:lpstr>
      <vt:lpstr>Abbildung 10.1: Unstandardisierte Parameterschätzungen im Fallbeispiel S. 248</vt:lpstr>
      <vt:lpstr>Abbildung 10.2: Schätzergebnisse für die modelltheoretische Varianz-Kovarianz-Matrix ("Σ"  ̂) S. 249</vt:lpstr>
      <vt:lpstr>Abbildung 10.3: Pfaddiagramm mit standardisierter Lösung im Fallbeispiel S. 250</vt:lpstr>
      <vt:lpstr>Abbildung 10.4: Parameterschätzer des Strukturmodells S. 251</vt:lpstr>
      <vt:lpstr>Abbildung 10.5: Direkte kausale Effekte in der standardisierten Lösung S. 252</vt:lpstr>
      <vt:lpstr>Abbildung 10.6: Standardisierte totale kausale Effekte im Fallbeispiel S. 254</vt:lpstr>
      <vt:lpstr>Abbildung 10.7: Matrix der Factor Score Weights für das Fallbeispiel S. 255</vt:lpstr>
      <vt:lpstr>Abbildung 11.1: Ansatzpunkte zur Modifkation der Modellstruktur S. 259</vt:lpstr>
      <vt:lpstr>Abbildung 11.2: Standardisierte Residuen im Fallbeispiel S. 263</vt:lpstr>
      <vt:lpstr>Abbildung 11.3: Modifcation Indices für „Modell 1a“ S. 264</vt:lpstr>
      <vt:lpstr>Abbildung 11.4: M.I.-Werte nach der ersten Modifkation (Auszug) S. 265</vt:lpstr>
      <vt:lpstr>Abbildung 11.5: Prozess der sukzessiven Verbesserung der Modellanpassung für Modell 1a S. 266</vt:lpstr>
      <vt:lpstr>Abbildung 11.6: Pfaddiagramm und Güte des modifizierten Modells S. 267</vt:lpstr>
      <vt:lpstr>Abbildung 11.7: Gütemaße zum Vergleich der Modelle 1a und 2 S. 268</vt:lpstr>
      <vt:lpstr>Tabelle 12.1:Bezeichnungen von Messvariablen bei formativen und reflektiven Messansätzen S. 275</vt:lpstr>
      <vt:lpstr>Abbildung 12.1: Reflektives versus formatives Messmodell S. 275</vt:lpstr>
      <vt:lpstr>Abbildung 12.2: Ansätze zur Schätzung formativer Messmodelle S. 278</vt:lpstr>
      <vt:lpstr>Tabelle 12.2: Gütekriterien zur Beurteilung formativer Modelle S. 285</vt:lpstr>
      <vt:lpstr>Abbildung 12.3: Formative Messindikatoren für das Konstrukt Zufriedenheit S. 287</vt:lpstr>
      <vt:lpstr>Abbildung 12.4: MIMIC-Modell für das Konstrukt „Zufriedenheit“ S. 288</vt:lpstr>
      <vt:lpstr>Abbildung 12.5: Ergebnisse der Kollinearitätsprüfung S. 290</vt:lpstr>
      <vt:lpstr>Abbildung 12.6: Ergebnisse zum Vergleich der MIMIC-Modelle 1 und 2 S. 291</vt:lpstr>
      <vt:lpstr>Abbildung 13.1: Struktur einer Second-Order-Faktorenanalyse S. 297</vt:lpstr>
      <vt:lpstr>Tabelle 13.1: Spezifika der Ablaufschritte der Second-Order-Faktorenanalyse S. 298</vt:lpstr>
      <vt:lpstr>Abbildung 13.2: Ergebnisse der Second-Order-Faktorenanalyse im Fallbeispiel S. 302</vt:lpstr>
      <vt:lpstr>Abbildung 14.1: Zentrale Anwendungsfragen bei Gruppenvergleichen S. 312</vt:lpstr>
      <vt:lpstr>Abbildung 14.2: Prüfung von Gruppenunterschieden mittels MGKA S. 313</vt:lpstr>
      <vt:lpstr>Abbildung 14.3: Identitätsrestriktionen der verschiedenen Invarianz-Stufen und Zuordnung der AMOS-Modellvarianten S. 319</vt:lpstr>
      <vt:lpstr>Abbildung 14.4: Prüfschema zur Messinvarianz bei reflektiven Messmodellen S. 325</vt:lpstr>
      <vt:lpstr>Abbildung 14.5: Kausalmodell für den Ländervergleich S. 326</vt:lpstr>
      <vt:lpstr>Abbildung 14.6: Modellvarianten der MGFA in AMOS S. 328</vt:lpstr>
      <vt:lpstr>Abbildung 14.7: Parameterlabels für die Gruppe 1 (DEU) S. 329</vt:lpstr>
      <vt:lpstr>Abbildung 14.8: Modifcation Indices der Indikator-Konstanten S. 331</vt:lpstr>
      <vt:lpstr>Abbildung 14.9: Freisetzung der restringierten Parameter S. 332</vt:lpstr>
      <vt:lpstr>Abbildung 14.10: Gütekriterien der partiell restringierten Modellvarianten S. 333</vt:lpstr>
      <vt:lpstr>Abbildung 14.11: Modellvarianten der MGKA in AMOS S. 334</vt:lpstr>
      <vt:lpstr>Abbildung 14.12: Unstandardisierte Parameterschätzungen für beide Gruppen S. 335</vt:lpstr>
      <vt:lpstr>Abbildung 14.13: Vollständige Ergebnisse des Gruppenvergleichs S. 336</vt:lpstr>
      <vt:lpstr>Abbildung 14.14: Festlegung der Gruppennamen S. 340</vt:lpstr>
      <vt:lpstr>Abbildung 14.15: Zuweisung der Datensätze für die Multi-Group-Analysis S. 341</vt:lpstr>
      <vt:lpstr>Abbildung 14.16: Aufbau des AMOS-Text-Outputs für die Multi-Group-Analysis S. 341</vt:lpstr>
      <vt:lpstr>Tabelle 15.1: Spezifika des PLS-Ansatzes im allgemeinen Prozess der SGM S. 348</vt:lpstr>
      <vt:lpstr>Tabelle 15.2: Gütekriterien zur Beurteilung der reflektiven Messmodelle in PLS-SEM S. 350</vt:lpstr>
      <vt:lpstr>Tabelle 15.3: Gütekriterien zur Beurteilung des Strukturmodells in PLS-SEM S. 357</vt:lpstr>
      <vt:lpstr>Abbildung 15.1: Vollständiges Pfaddiagramm im SmartPLS-Modellierungsfenster S. 363</vt:lpstr>
      <vt:lpstr>Abbildung 15.2: Pfaddiagramm im SmartPLS-Modellierungsfenster S. 365</vt:lpstr>
      <vt:lpstr>Abbildung 15.3: PLS-Algorithmus Dialogfenster S. 366</vt:lpstr>
      <vt:lpstr>Abbildung 15.4: Ergebnisse im Modellierungsfenster S. 368</vt:lpstr>
      <vt:lpstr>Abbildung 15.5: Äußere Ladungen S. 368</vt:lpstr>
      <vt:lpstr>Abbildung 15.6: Reliabilität und Validität der Konstruktmessungen S. 369</vt:lpstr>
      <vt:lpstr>Abbildung 15.7: HTMT-Werte S. 369</vt:lpstr>
      <vt:lpstr>Abbildung 15.8: Bootstrapping Dialogfenster S. 370</vt:lpstr>
      <vt:lpstr>Abbildung 15.9: Bootstrapping-Ergebnisbericht (HTMT) S. 370</vt:lpstr>
      <vt:lpstr>Abbildung 15.10: PLSpredict Dialogbox S. 371</vt:lpstr>
      <vt:lpstr>Abbildung 15.11: PLSpredict-Ergebnisse (PLS) S. 372</vt:lpstr>
      <vt:lpstr>Abbildung 15.12: PLSpredict-Ergebnisse (LM) S. 372</vt:lpstr>
      <vt:lpstr>Abbildung 15.13: Bootstrapping-Ergebnisbericht (Pfadkoeffizienten) S. 373</vt:lpstr>
      <vt:lpstr>Tabelle 15.4: Vergleich der Schätzergebnisse von PLS und LISREL S. 374</vt:lpstr>
      <vt:lpstr>Tabelle 15.5: Schätzergebnisse des PLSc-Ansatzes S. 375</vt:lpstr>
      <vt:lpstr>Tabelle 16.1: Vergleich der Schätzergebnisse von PLS und GSCA S. 384</vt:lpstr>
      <vt:lpstr>Abbildung 16.1: Schematische Darstellung der Modellschätzung mittels USM S. 389</vt:lpstr>
      <vt:lpstr>Abbildung 16.2: Von NEUSREL geschätzter Wirkungszusammenhang zwischen Preis_1 und  Zufriedenheit S. 391</vt:lpstr>
      <vt:lpstr>Abbildung 17.1: Ursachenkategorien der Common Method Variance S. 399</vt:lpstr>
      <vt:lpstr>Abbildung 17.2: Verwendung von Methodenfaktoren im Kausalmodell S. 405</vt:lpstr>
      <vt:lpstr>Tabelle 17.1:  Beispieldaten zur Berechnung der Prädikator-Bedeutung S. 411</vt:lpstr>
      <vt:lpstr>Tabelle 17.2: Ergebnisse einer Linearen Regression für die Beispieldaten S. 412</vt:lpstr>
      <vt:lpstr>Tabelle 17.3: Ermittlung der relativen Prädikator-Bedeutung S. 413</vt:lpstr>
      <vt:lpstr>Tabelle 17.4: Beispiele für hierarchische Datenstrukturen S. 416</vt:lpstr>
      <vt:lpstr>Tabelle 17.5: Alternative Bezeichnungen bei Zwei-Ebenen-Modellen S. 417</vt:lpstr>
      <vt:lpstr>Abbildung 17.3: Beispiel einer eindeutig hierarchischen Datenstruktur mit drei Ebenen S. 418</vt:lpstr>
      <vt:lpstr>Abbildung 17.4: Boxplot zur Streuung der abhängigen Variablen auf der Individualebene und in den drei Gruppen auf der Kontextebene im Beispiel S. 421</vt:lpstr>
      <vt:lpstr>Abbildung 17.5: Effekte der Kontextebene auf die Wirkbeziehungen auf der Individualebene S. 425</vt:lpstr>
      <vt:lpstr>Abbildung 17.6: Variation der Regressionskoeffizienten durch den Einfluss der Kontextebene S. 426</vt:lpstr>
      <vt:lpstr>Abbildung 17.7: Verteilung der Ausprägung von Regressionskoeffizienten in 30 Vertriebsniederlassungen S. 430</vt:lpstr>
      <vt:lpstr>Abbildung 17.8: Kennzeichnung von Random Slopes und Random Intercepts in einem einfachen Kausaldiagramm S. 431</vt:lpstr>
      <vt:lpstr>Abbildung 17.9: Beispiel einer Konfirmatorischen Faktorenanalyse (KFA) S. 434</vt:lpstr>
      <vt:lpstr>Abbildung 17.10: Mehrebenen-Konfirmatorische Faktorenanalyse S. 435</vt:lpstr>
      <vt:lpstr>Abbildung 17.11: Strukturgleichungsmodell mit latent endogenen Variablen (Ausgangsbeispiel) S. 436</vt:lpstr>
      <vt:lpstr>Abbildung 17.12: Mehrebenen-Strukturmodell S. 437</vt:lpstr>
      <vt:lpstr>Tabelle 17.6: Analyseoptionen in Bezug auf Moderatoreffekte S. 442</vt:lpstr>
      <vt:lpstr>Abbildung 17.13: Kausalmodell mit latentem Moderatorkonstrukt S. 443</vt:lpstr>
      <vt:lpstr>Abbildung 17.14: Modellierungsmöglichkeiten in Mplus.  (Quelle: Muthén und Muthén 2017, S. 3) S. 446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2021-10-12T08:00:16Z</dcterms:created>
  <dcterms:modified xsi:type="dcterms:W3CDTF">2021-11-18T10:30:39Z</dcterms:modified>
</cp:coreProperties>
</file>